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3.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4.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5.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6.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7.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8.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9.xml" ContentType="application/vnd.openxmlformats-officedocument.themeOverr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81"/>
  </p:notesMasterIdLst>
  <p:handoutMasterIdLst>
    <p:handoutMasterId r:id="rId82"/>
  </p:handoutMasterIdLst>
  <p:sldIdLst>
    <p:sldId id="263" r:id="rId5"/>
    <p:sldId id="694" r:id="rId6"/>
    <p:sldId id="695" r:id="rId7"/>
    <p:sldId id="415" r:id="rId8"/>
    <p:sldId id="416" r:id="rId9"/>
    <p:sldId id="488" r:id="rId10"/>
    <p:sldId id="687" r:id="rId11"/>
    <p:sldId id="688" r:id="rId12"/>
    <p:sldId id="693" r:id="rId13"/>
    <p:sldId id="692" r:id="rId14"/>
    <p:sldId id="697" r:id="rId15"/>
    <p:sldId id="691" r:id="rId16"/>
    <p:sldId id="425" r:id="rId17"/>
    <p:sldId id="432" r:id="rId18"/>
    <p:sldId id="433" r:id="rId19"/>
    <p:sldId id="434" r:id="rId20"/>
    <p:sldId id="710" r:id="rId21"/>
    <p:sldId id="711" r:id="rId22"/>
    <p:sldId id="571" r:id="rId23"/>
    <p:sldId id="573" r:id="rId24"/>
    <p:sldId id="281" r:id="rId25"/>
    <p:sldId id="284" r:id="rId26"/>
    <p:sldId id="605" r:id="rId27"/>
    <p:sldId id="575" r:id="rId28"/>
    <p:sldId id="698" r:id="rId29"/>
    <p:sldId id="699" r:id="rId30"/>
    <p:sldId id="700" r:id="rId31"/>
    <p:sldId id="580" r:id="rId32"/>
    <p:sldId id="702" r:id="rId33"/>
    <p:sldId id="704" r:id="rId34"/>
    <p:sldId id="606" r:id="rId35"/>
    <p:sldId id="607" r:id="rId36"/>
    <p:sldId id="477" r:id="rId37"/>
    <p:sldId id="330" r:id="rId38"/>
    <p:sldId id="721" r:id="rId39"/>
    <p:sldId id="345" r:id="rId40"/>
    <p:sldId id="718" r:id="rId41"/>
    <p:sldId id="707" r:id="rId42"/>
    <p:sldId id="708" r:id="rId43"/>
    <p:sldId id="608" r:id="rId44"/>
    <p:sldId id="380" r:id="rId45"/>
    <p:sldId id="443" r:id="rId46"/>
    <p:sldId id="709" r:id="rId47"/>
    <p:sldId id="696" r:id="rId48"/>
    <p:sldId id="719" r:id="rId49"/>
    <p:sldId id="712" r:id="rId50"/>
    <p:sldId id="720" r:id="rId51"/>
    <p:sldId id="609" r:id="rId52"/>
    <p:sldId id="576" r:id="rId53"/>
    <p:sldId id="402" r:id="rId54"/>
    <p:sldId id="404" r:id="rId55"/>
    <p:sldId id="713" r:id="rId56"/>
    <p:sldId id="714" r:id="rId57"/>
    <p:sldId id="705" r:id="rId58"/>
    <p:sldId id="612" r:id="rId59"/>
    <p:sldId id="614" r:id="rId60"/>
    <p:sldId id="613" r:id="rId61"/>
    <p:sldId id="616" r:id="rId62"/>
    <p:sldId id="617" r:id="rId63"/>
    <p:sldId id="618" r:id="rId64"/>
    <p:sldId id="619" r:id="rId65"/>
    <p:sldId id="620" r:id="rId66"/>
    <p:sldId id="622" r:id="rId67"/>
    <p:sldId id="621" r:id="rId68"/>
    <p:sldId id="623" r:id="rId69"/>
    <p:sldId id="624" r:id="rId70"/>
    <p:sldId id="625" r:id="rId71"/>
    <p:sldId id="626" r:id="rId72"/>
    <p:sldId id="627" r:id="rId73"/>
    <p:sldId id="628" r:id="rId74"/>
    <p:sldId id="629" r:id="rId75"/>
    <p:sldId id="630" r:id="rId76"/>
    <p:sldId id="715" r:id="rId77"/>
    <p:sldId id="610" r:id="rId78"/>
    <p:sldId id="611" r:id="rId79"/>
    <p:sldId id="572" r:id="rId80"/>
  </p:sldIdLst>
  <p:sldSz cx="12192000" cy="685800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Consolas" panose="020B0609020204030204" pitchFamily="49" charset="0"/>
      <p:regular r:id="rId89"/>
      <p:bold r:id="rId90"/>
      <p:italic r:id="rId91"/>
      <p:boldItalic r:id="rId92"/>
    </p:embeddedFont>
    <p:embeddedFont>
      <p:font typeface="cookies&amp;milk" panose="020B0604020202020204" charset="0"/>
      <p:regular r:id="rId93"/>
    </p:embeddedFont>
    <p:embeddedFont>
      <p:font typeface="Mindmonkey" panose="020B0604020202020204" charset="0"/>
      <p:regular r:id="rId94"/>
    </p:embeddedFont>
    <p:embeddedFont>
      <p:font typeface="Trebuchet MS" panose="020B0603020202020204" pitchFamily="34" charset="0"/>
      <p:regular r:id="rId95"/>
      <p:bold r:id="rId96"/>
      <p:italic r:id="rId97"/>
      <p:boldItalic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2D21A00-3190-AE40-9F9E-E1E33CC35DCB}">
          <p14:sldIdLst>
            <p14:sldId id="263"/>
            <p14:sldId id="694"/>
            <p14:sldId id="695"/>
            <p14:sldId id="415"/>
            <p14:sldId id="416"/>
            <p14:sldId id="488"/>
            <p14:sldId id="687"/>
            <p14:sldId id="688"/>
            <p14:sldId id="693"/>
            <p14:sldId id="692"/>
            <p14:sldId id="697"/>
            <p14:sldId id="691"/>
            <p14:sldId id="425"/>
            <p14:sldId id="432"/>
            <p14:sldId id="433"/>
            <p14:sldId id="434"/>
          </p14:sldIdLst>
        </p14:section>
        <p14:section name="Frameworks" id="{E6DDF38D-AA38-49EF-B6C0-E964DB0689D5}">
          <p14:sldIdLst>
            <p14:sldId id="710"/>
            <p14:sldId id="711"/>
            <p14:sldId id="571"/>
            <p14:sldId id="573"/>
            <p14:sldId id="281"/>
            <p14:sldId id="284"/>
            <p14:sldId id="605"/>
            <p14:sldId id="575"/>
            <p14:sldId id="698"/>
            <p14:sldId id="699"/>
            <p14:sldId id="700"/>
            <p14:sldId id="580"/>
            <p14:sldId id="702"/>
            <p14:sldId id="704"/>
            <p14:sldId id="606"/>
            <p14:sldId id="607"/>
            <p14:sldId id="477"/>
            <p14:sldId id="330"/>
            <p14:sldId id="721"/>
            <p14:sldId id="345"/>
          </p14:sldIdLst>
        </p14:section>
        <p14:section name="Vue.js" id="{71047E47-99AA-4CFE-ACDE-6B9B9CD020BD}">
          <p14:sldIdLst>
            <p14:sldId id="718"/>
            <p14:sldId id="707"/>
            <p14:sldId id="708"/>
            <p14:sldId id="608"/>
            <p14:sldId id="380"/>
            <p14:sldId id="443"/>
            <p14:sldId id="709"/>
            <p14:sldId id="696"/>
            <p14:sldId id="719"/>
            <p14:sldId id="712"/>
            <p14:sldId id="720"/>
          </p14:sldIdLst>
        </p14:section>
        <p14:section name="Exercise" id="{EB24EF84-4750-4FD5-B53D-88C1819AE79C}">
          <p14:sldIdLst>
            <p14:sldId id="609"/>
            <p14:sldId id="576"/>
            <p14:sldId id="402"/>
            <p14:sldId id="404"/>
            <p14:sldId id="713"/>
            <p14:sldId id="714"/>
            <p14:sldId id="705"/>
            <p14:sldId id="612"/>
            <p14:sldId id="614"/>
            <p14:sldId id="613"/>
            <p14:sldId id="616"/>
            <p14:sldId id="617"/>
            <p14:sldId id="618"/>
            <p14:sldId id="619"/>
            <p14:sldId id="620"/>
            <p14:sldId id="622"/>
            <p14:sldId id="621"/>
            <p14:sldId id="623"/>
            <p14:sldId id="624"/>
            <p14:sldId id="625"/>
            <p14:sldId id="626"/>
            <p14:sldId id="627"/>
            <p14:sldId id="628"/>
            <p14:sldId id="629"/>
            <p14:sldId id="630"/>
            <p14:sldId id="715"/>
            <p14:sldId id="610"/>
            <p14:sldId id="611"/>
            <p14:sldId id="5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200"/>
    <a:srgbClr val="262626"/>
    <a:srgbClr val="252525"/>
    <a:srgbClr val="3D3E40"/>
    <a:srgbClr val="77787B"/>
    <a:srgbClr val="F48541"/>
    <a:srgbClr val="216989"/>
    <a:srgbClr val="4D4D4D"/>
    <a:srgbClr val="DD5A1F"/>
    <a:srgbClr val="9597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98468-4229-6917-DB70-98823F0AE95B}" v="8" dt="2018-09-08T14:48:56.232"/>
    <p1510:client id="{BBC3363B-E99A-6069-E287-E0A9FADF5E1E}" v="7" dt="2018-09-09T10:30:36.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23" autoAdjust="0"/>
    <p:restoredTop sz="57412" autoAdjust="0"/>
  </p:normalViewPr>
  <p:slideViewPr>
    <p:cSldViewPr snapToGrid="0" snapToObjects="1">
      <p:cViewPr varScale="1">
        <p:scale>
          <a:sx n="49" d="100"/>
          <a:sy n="49" d="100"/>
        </p:scale>
        <p:origin x="1829" y="53"/>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2688"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2.fntdata"/><Relationship Id="rId89"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font" Target="fonts/font5.fntdata"/><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5.fntdata"/><Relationship Id="rId10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la Cremmery" userId="S::ayla.cremmery@ae.be::e9612922-fa86-45c1-b2ed-e16e086215d0" providerId="AD" clId="Web-{97598468-4229-6917-DB70-98823F0AE95B}"/>
    <pc:docChg chg="addSld delSld modSld modSection">
      <pc:chgData name="Ayla Cremmery" userId="S::ayla.cremmery@ae.be::e9612922-fa86-45c1-b2ed-e16e086215d0" providerId="AD" clId="Web-{97598468-4229-6917-DB70-98823F0AE95B}" dt="2018-09-08T14:49:01.545" v="223"/>
      <pc:docMkLst>
        <pc:docMk/>
      </pc:docMkLst>
      <pc:sldChg chg="addSp delSp modSp">
        <pc:chgData name="Ayla Cremmery" userId="S::ayla.cremmery@ae.be::e9612922-fa86-45c1-b2ed-e16e086215d0" providerId="AD" clId="Web-{97598468-4229-6917-DB70-98823F0AE95B}" dt="2018-09-08T14:35:21.913" v="17"/>
        <pc:sldMkLst>
          <pc:docMk/>
          <pc:sldMk cId="3295031788" sldId="265"/>
        </pc:sldMkLst>
        <pc:spChg chg="mod">
          <ac:chgData name="Ayla Cremmery" userId="S::ayla.cremmery@ae.be::e9612922-fa86-45c1-b2ed-e16e086215d0" providerId="AD" clId="Web-{97598468-4229-6917-DB70-98823F0AE95B}" dt="2018-09-08T14:35:16.288" v="13" actId="20577"/>
          <ac:spMkLst>
            <pc:docMk/>
            <pc:sldMk cId="3295031788" sldId="265"/>
            <ac:spMk id="8" creationId="{22C48550-2D37-4AA5-B9C8-9070268CFA9A}"/>
          </ac:spMkLst>
        </pc:spChg>
        <pc:spChg chg="add del mod">
          <ac:chgData name="Ayla Cremmery" userId="S::ayla.cremmery@ae.be::e9612922-fa86-45c1-b2ed-e16e086215d0" providerId="AD" clId="Web-{97598468-4229-6917-DB70-98823F0AE95B}" dt="2018-09-08T14:35:21.913" v="17"/>
          <ac:spMkLst>
            <pc:docMk/>
            <pc:sldMk cId="3295031788" sldId="265"/>
            <ac:spMk id="16" creationId="{74CA9664-58FB-4AB2-A0D4-1E8ADF3F17DD}"/>
          </ac:spMkLst>
        </pc:spChg>
        <pc:graphicFrameChg chg="add del">
          <ac:chgData name="Ayla Cremmery" userId="S::ayla.cremmery@ae.be::e9612922-fa86-45c1-b2ed-e16e086215d0" providerId="AD" clId="Web-{97598468-4229-6917-DB70-98823F0AE95B}" dt="2018-09-08T14:35:21.913" v="17"/>
          <ac:graphicFrameMkLst>
            <pc:docMk/>
            <pc:sldMk cId="3295031788" sldId="265"/>
            <ac:graphicFrameMk id="6" creationId="{00000000-0000-0000-0000-000000000000}"/>
          </ac:graphicFrameMkLst>
        </pc:graphicFrameChg>
      </pc:sldChg>
      <pc:sldChg chg="del">
        <pc:chgData name="Ayla Cremmery" userId="S::ayla.cremmery@ae.be::e9612922-fa86-45c1-b2ed-e16e086215d0" providerId="AD" clId="Web-{97598468-4229-6917-DB70-98823F0AE95B}" dt="2018-09-08T14:33:45.693" v="0"/>
        <pc:sldMkLst>
          <pc:docMk/>
          <pc:sldMk cId="4210596177" sldId="419"/>
        </pc:sldMkLst>
      </pc:sldChg>
      <pc:sldChg chg="addSp delSp modSp">
        <pc:chgData name="Ayla Cremmery" userId="S::ayla.cremmery@ae.be::e9612922-fa86-45c1-b2ed-e16e086215d0" providerId="AD" clId="Web-{97598468-4229-6917-DB70-98823F0AE95B}" dt="2018-09-08T14:35:10.757" v="12" actId="1076"/>
        <pc:sldMkLst>
          <pc:docMk/>
          <pc:sldMk cId="1610516481" sldId="688"/>
        </pc:sldMkLst>
        <pc:spChg chg="mod">
          <ac:chgData name="Ayla Cremmery" userId="S::ayla.cremmery@ae.be::e9612922-fa86-45c1-b2ed-e16e086215d0" providerId="AD" clId="Web-{97598468-4229-6917-DB70-98823F0AE95B}" dt="2018-09-08T14:33:49.412" v="1" actId="20577"/>
          <ac:spMkLst>
            <pc:docMk/>
            <pc:sldMk cId="1610516481" sldId="688"/>
            <ac:spMk id="6" creationId="{C081D6EA-4081-4ACB-ADC3-9386DEDAD335}"/>
          </ac:spMkLst>
        </pc:spChg>
        <pc:spChg chg="del">
          <ac:chgData name="Ayla Cremmery" userId="S::ayla.cremmery@ae.be::e9612922-fa86-45c1-b2ed-e16e086215d0" providerId="AD" clId="Web-{97598468-4229-6917-DB70-98823F0AE95B}" dt="2018-09-08T14:33:51.615" v="4" actId="1076"/>
          <ac:spMkLst>
            <pc:docMk/>
            <pc:sldMk cId="1610516481" sldId="688"/>
            <ac:spMk id="23" creationId="{00000000-0000-0000-0000-000000000000}"/>
          </ac:spMkLst>
        </pc:spChg>
        <pc:picChg chg="add mod">
          <ac:chgData name="Ayla Cremmery" userId="S::ayla.cremmery@ae.be::e9612922-fa86-45c1-b2ed-e16e086215d0" providerId="AD" clId="Web-{97598468-4229-6917-DB70-98823F0AE95B}" dt="2018-09-08T14:35:10.757" v="12" actId="1076"/>
          <ac:picMkLst>
            <pc:docMk/>
            <pc:sldMk cId="1610516481" sldId="688"/>
            <ac:picMk id="2" creationId="{9E9596B7-778B-4B1A-BF06-24D089E05082}"/>
          </ac:picMkLst>
        </pc:picChg>
      </pc:sldChg>
      <pc:sldChg chg="addSp delSp modSp new">
        <pc:chgData name="Ayla Cremmery" userId="S::ayla.cremmery@ae.be::e9612922-fa86-45c1-b2ed-e16e086215d0" providerId="AD" clId="Web-{97598468-4229-6917-DB70-98823F0AE95B}" dt="2018-09-08T14:49:01.545" v="223"/>
        <pc:sldMkLst>
          <pc:docMk/>
          <pc:sldMk cId="1075602095" sldId="692"/>
        </pc:sldMkLst>
        <pc:spChg chg="del">
          <ac:chgData name="Ayla Cremmery" userId="S::ayla.cremmery@ae.be::e9612922-fa86-45c1-b2ed-e16e086215d0" providerId="AD" clId="Web-{97598468-4229-6917-DB70-98823F0AE95B}" dt="2018-09-08T14:37:01.210" v="22"/>
          <ac:spMkLst>
            <pc:docMk/>
            <pc:sldMk cId="1075602095" sldId="692"/>
            <ac:spMk id="2" creationId="{1EDF69BD-14D0-409C-96A5-772AE60F433F}"/>
          </ac:spMkLst>
        </pc:spChg>
        <pc:spChg chg="del">
          <ac:chgData name="Ayla Cremmery" userId="S::ayla.cremmery@ae.be::e9612922-fa86-45c1-b2ed-e16e086215d0" providerId="AD" clId="Web-{97598468-4229-6917-DB70-98823F0AE95B}" dt="2018-09-08T14:37:13.351" v="30"/>
          <ac:spMkLst>
            <pc:docMk/>
            <pc:sldMk cId="1075602095" sldId="692"/>
            <ac:spMk id="3" creationId="{A5DA7FAC-5C03-4BE5-8B27-9C9800DEEDCD}"/>
          </ac:spMkLst>
        </pc:spChg>
        <pc:spChg chg="add del mod">
          <ac:chgData name="Ayla Cremmery" userId="S::ayla.cremmery@ae.be::e9612922-fa86-45c1-b2ed-e16e086215d0" providerId="AD" clId="Web-{97598468-4229-6917-DB70-98823F0AE95B}" dt="2018-09-08T14:48:56.232" v="222" actId="1076"/>
          <ac:spMkLst>
            <pc:docMk/>
            <pc:sldMk cId="1075602095" sldId="692"/>
            <ac:spMk id="7" creationId="{AA3C3033-3EFD-43F1-8ACA-0AA6CDDE067B}"/>
          </ac:spMkLst>
        </pc:spChg>
        <pc:spChg chg="add mod">
          <ac:chgData name="Ayla Cremmery" userId="S::ayla.cremmery@ae.be::e9612922-fa86-45c1-b2ed-e16e086215d0" providerId="AD" clId="Web-{97598468-4229-6917-DB70-98823F0AE95B}" dt="2018-09-08T14:46:42.008" v="198" actId="1076"/>
          <ac:spMkLst>
            <pc:docMk/>
            <pc:sldMk cId="1075602095" sldId="692"/>
            <ac:spMk id="10" creationId="{EC717A58-E3F0-405A-9880-ADF471C835AE}"/>
          </ac:spMkLst>
        </pc:spChg>
        <pc:spChg chg="add mod">
          <ac:chgData name="Ayla Cremmery" userId="S::ayla.cremmery@ae.be::e9612922-fa86-45c1-b2ed-e16e086215d0" providerId="AD" clId="Web-{97598468-4229-6917-DB70-98823F0AE95B}" dt="2018-09-08T14:46:42.055" v="201" actId="1076"/>
          <ac:spMkLst>
            <pc:docMk/>
            <pc:sldMk cId="1075602095" sldId="692"/>
            <ac:spMk id="17" creationId="{855A1A78-958C-4C10-9888-CA94FD29B4A4}"/>
          </ac:spMkLst>
        </pc:spChg>
        <pc:spChg chg="add mod">
          <ac:chgData name="Ayla Cremmery" userId="S::ayla.cremmery@ae.be::e9612922-fa86-45c1-b2ed-e16e086215d0" providerId="AD" clId="Web-{97598468-4229-6917-DB70-98823F0AE95B}" dt="2018-09-08T14:46:42.071" v="202" actId="1076"/>
          <ac:spMkLst>
            <pc:docMk/>
            <pc:sldMk cId="1075602095" sldId="692"/>
            <ac:spMk id="18" creationId="{9B2DEA4B-C173-4461-B914-B52EA7CC416E}"/>
          </ac:spMkLst>
        </pc:spChg>
        <pc:spChg chg="add mod">
          <ac:chgData name="Ayla Cremmery" userId="S::ayla.cremmery@ae.be::e9612922-fa86-45c1-b2ed-e16e086215d0" providerId="AD" clId="Web-{97598468-4229-6917-DB70-98823F0AE95B}" dt="2018-09-08T14:44:44.874" v="138" actId="1076"/>
          <ac:spMkLst>
            <pc:docMk/>
            <pc:sldMk cId="1075602095" sldId="692"/>
            <ac:spMk id="21" creationId="{24455D54-877B-454B-A2D1-E7C0EAD4630C}"/>
          </ac:spMkLst>
        </pc:spChg>
        <pc:spChg chg="add mod">
          <ac:chgData name="Ayla Cremmery" userId="S::ayla.cremmery@ae.be::e9612922-fa86-45c1-b2ed-e16e086215d0" providerId="AD" clId="Web-{97598468-4229-6917-DB70-98823F0AE95B}" dt="2018-09-08T14:46:30.164" v="196" actId="1076"/>
          <ac:spMkLst>
            <pc:docMk/>
            <pc:sldMk cId="1075602095" sldId="692"/>
            <ac:spMk id="26" creationId="{91FCCA55-BCD8-4A84-8EB3-54ABCCE1FCEB}"/>
          </ac:spMkLst>
        </pc:spChg>
        <pc:picChg chg="add del mod">
          <ac:chgData name="Ayla Cremmery" userId="S::ayla.cremmery@ae.be::e9612922-fa86-45c1-b2ed-e16e086215d0" providerId="AD" clId="Web-{97598468-4229-6917-DB70-98823F0AE95B}" dt="2018-09-08T14:45:15.406" v="144"/>
          <ac:picMkLst>
            <pc:docMk/>
            <pc:sldMk cId="1075602095" sldId="692"/>
            <ac:picMk id="8" creationId="{FE128917-3F17-4DA9-B173-4F05D6CEE8D0}"/>
          </ac:picMkLst>
        </pc:picChg>
        <pc:picChg chg="add mod modCrop">
          <ac:chgData name="Ayla Cremmery" userId="S::ayla.cremmery@ae.be::e9612922-fa86-45c1-b2ed-e16e086215d0" providerId="AD" clId="Web-{97598468-4229-6917-DB70-98823F0AE95B}" dt="2018-09-08T14:47:17.227" v="207"/>
          <ac:picMkLst>
            <pc:docMk/>
            <pc:sldMk cId="1075602095" sldId="692"/>
            <ac:picMk id="11" creationId="{781DB98E-E97A-4167-8542-68E66AC10D5F}"/>
          </ac:picMkLst>
        </pc:picChg>
        <pc:picChg chg="add mod modCrop">
          <ac:chgData name="Ayla Cremmery" userId="S::ayla.cremmery@ae.be::e9612922-fa86-45c1-b2ed-e16e086215d0" providerId="AD" clId="Web-{97598468-4229-6917-DB70-98823F0AE95B}" dt="2018-09-08T14:46:42.039" v="200" actId="1076"/>
          <ac:picMkLst>
            <pc:docMk/>
            <pc:sldMk cId="1075602095" sldId="692"/>
            <ac:picMk id="13" creationId="{6A194926-251A-4E74-AF3A-95A0501E01D3}"/>
          </ac:picMkLst>
        </pc:picChg>
        <pc:picChg chg="add del mod">
          <ac:chgData name="Ayla Cremmery" userId="S::ayla.cremmery@ae.be::e9612922-fa86-45c1-b2ed-e16e086215d0" providerId="AD" clId="Web-{97598468-4229-6917-DB70-98823F0AE95B}" dt="2018-09-08T14:49:01.545" v="223"/>
          <ac:picMkLst>
            <pc:docMk/>
            <pc:sldMk cId="1075602095" sldId="692"/>
            <ac:picMk id="15" creationId="{4DBF3F4D-B67B-4362-913E-09A9CFAB7E4A}"/>
          </ac:picMkLst>
        </pc:picChg>
        <pc:picChg chg="add mod modCrop">
          <ac:chgData name="Ayla Cremmery" userId="S::ayla.cremmery@ae.be::e9612922-fa86-45c1-b2ed-e16e086215d0" providerId="AD" clId="Web-{97598468-4229-6917-DB70-98823F0AE95B}" dt="2018-09-08T14:48:45.373" v="220" actId="14100"/>
          <ac:picMkLst>
            <pc:docMk/>
            <pc:sldMk cId="1075602095" sldId="692"/>
            <ac:picMk id="19" creationId="{941AE02C-6BAD-471D-9867-38BBBCAE949E}"/>
          </ac:picMkLst>
        </pc:picChg>
        <pc:picChg chg="add mod">
          <ac:chgData name="Ayla Cremmery" userId="S::ayla.cremmery@ae.be::e9612922-fa86-45c1-b2ed-e16e086215d0" providerId="AD" clId="Web-{97598468-4229-6917-DB70-98823F0AE95B}" dt="2018-09-08T14:46:35.414" v="197" actId="1076"/>
          <ac:picMkLst>
            <pc:docMk/>
            <pc:sldMk cId="1075602095" sldId="692"/>
            <ac:picMk id="22" creationId="{FE7BD23C-BD0F-453F-8941-362207579DFF}"/>
          </ac:picMkLst>
        </pc:picChg>
        <pc:picChg chg="add mod">
          <ac:chgData name="Ayla Cremmery" userId="S::ayla.cremmery@ae.be::e9612922-fa86-45c1-b2ed-e16e086215d0" providerId="AD" clId="Web-{97598468-4229-6917-DB70-98823F0AE95B}" dt="2018-09-08T14:47:27.524" v="209" actId="1076"/>
          <ac:picMkLst>
            <pc:docMk/>
            <pc:sldMk cId="1075602095" sldId="692"/>
            <ac:picMk id="24" creationId="{7E6082A2-535E-4B96-9D6F-7A8B22AA9EC1}"/>
          </ac:picMkLst>
        </pc:picChg>
      </pc:sldChg>
    </pc:docChg>
  </pc:docChgLst>
  <pc:docChgLst>
    <pc:chgData name="Ayla Cremmery" userId="S::ayla.cremmery@ae.be::e9612922-fa86-45c1-b2ed-e16e086215d0" providerId="AD" clId="Web-{BBC3363B-E99A-6069-E287-E0A9FADF5E1E}"/>
    <pc:docChg chg="modSld">
      <pc:chgData name="Ayla Cremmery" userId="S::ayla.cremmery@ae.be::e9612922-fa86-45c1-b2ed-e16e086215d0" providerId="AD" clId="Web-{BBC3363B-E99A-6069-E287-E0A9FADF5E1E}" dt="2018-09-09T10:30:54.004" v="30" actId="20577"/>
      <pc:docMkLst>
        <pc:docMk/>
      </pc:docMkLst>
      <pc:sldChg chg="modSp">
        <pc:chgData name="Ayla Cremmery" userId="S::ayla.cremmery@ae.be::e9612922-fa86-45c1-b2ed-e16e086215d0" providerId="AD" clId="Web-{BBC3363B-E99A-6069-E287-E0A9FADF5E1E}" dt="2018-09-09T10:30:52.972" v="28" actId="20577"/>
        <pc:sldMkLst>
          <pc:docMk/>
          <pc:sldMk cId="1075602095" sldId="692"/>
        </pc:sldMkLst>
        <pc:spChg chg="mod">
          <ac:chgData name="Ayla Cremmery" userId="S::ayla.cremmery@ae.be::e9612922-fa86-45c1-b2ed-e16e086215d0" providerId="AD" clId="Web-{BBC3363B-E99A-6069-E287-E0A9FADF5E1E}" dt="2018-09-09T10:30:52.972" v="28" actId="20577"/>
          <ac:spMkLst>
            <pc:docMk/>
            <pc:sldMk cId="1075602095" sldId="692"/>
            <ac:spMk id="17" creationId="{855A1A78-958C-4C10-9888-CA94FD29B4A4}"/>
          </ac:spMkLst>
        </pc:spChg>
      </pc:sldChg>
    </pc:docChg>
  </pc:docChgLst>
  <pc:docChgLst>
    <pc:chgData name="Ayla Cremmery" userId="S::ayla.cremmery@ae.be::e9612922-fa86-45c1-b2ed-e16e086215d0" providerId="AD" clId="Web-{747FC69B-F91D-F8D7-3719-A34CC165D98A}"/>
    <pc:docChg chg="modSld">
      <pc:chgData name="Ayla Cremmery" userId="S::ayla.cremmery@ae.be::e9612922-fa86-45c1-b2ed-e16e086215d0" providerId="AD" clId="Web-{747FC69B-F91D-F8D7-3719-A34CC165D98A}" dt="2018-09-04T18:02:35.278" v="3" actId="20577"/>
      <pc:docMkLst>
        <pc:docMk/>
      </pc:docMkLst>
      <pc:sldChg chg="modSp">
        <pc:chgData name="Ayla Cremmery" userId="S::ayla.cremmery@ae.be::e9612922-fa86-45c1-b2ed-e16e086215d0" providerId="AD" clId="Web-{747FC69B-F91D-F8D7-3719-A34CC165D98A}" dt="2018-09-04T18:02:35.278" v="2" actId="20577"/>
        <pc:sldMkLst>
          <pc:docMk/>
          <pc:sldMk cId="959144959" sldId="263"/>
        </pc:sldMkLst>
        <pc:spChg chg="mod">
          <ac:chgData name="Ayla Cremmery" userId="S::ayla.cremmery@ae.be::e9612922-fa86-45c1-b2ed-e16e086215d0" providerId="AD" clId="Web-{747FC69B-F91D-F8D7-3719-A34CC165D98A}" dt="2018-09-04T18:02:35.278" v="2" actId="20577"/>
          <ac:spMkLst>
            <pc:docMk/>
            <pc:sldMk cId="959144959" sldId="263"/>
            <ac:spMk id="2"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38D5C-2C48-4DEB-8FEE-7C9A9EA49C0F}" type="doc">
      <dgm:prSet loTypeId="urn:microsoft.com/office/officeart/2005/8/layout/vList3" loCatId="list" qsTypeId="urn:microsoft.com/office/officeart/2005/8/quickstyle/simple1" qsCatId="simple" csTypeId="urn:microsoft.com/office/officeart/2005/8/colors/accent2_1" csCatId="accent2" phldr="1"/>
      <dgm:spPr/>
      <dgm:t>
        <a:bodyPr/>
        <a:lstStyle/>
        <a:p>
          <a:endParaRPr lang="nl-BE"/>
        </a:p>
      </dgm:t>
    </dgm:pt>
    <dgm:pt modelId="{CE71CFA0-9941-4F70-A5A4-42A617270F1C}">
      <dgm:prSet phldrT="[Text]" custT="1"/>
      <dgm:spPr/>
      <dgm:t>
        <a:bodyPr/>
        <a:lstStyle/>
        <a:p>
          <a:r>
            <a:rPr lang="en-US" sz="1600" b="1" dirty="0">
              <a:solidFill>
                <a:srgbClr val="DD5A1F"/>
              </a:solidFill>
              <a:latin typeface="+mj-lt"/>
            </a:rPr>
            <a:t>SOPHIE TRAEN</a:t>
          </a:r>
        </a:p>
        <a:p>
          <a:r>
            <a:rPr lang="nl-NL" sz="1600" dirty="0">
              <a:solidFill>
                <a:srgbClr val="DD5A1F"/>
              </a:solidFill>
              <a:latin typeface="+mj-lt"/>
            </a:rPr>
            <a:t>FEE LEAD </a:t>
          </a:r>
          <a:r>
            <a:rPr lang="en-US" sz="1600" dirty="0">
              <a:solidFill>
                <a:srgbClr val="DD5A1F"/>
              </a:solidFill>
              <a:latin typeface="Calibri Light"/>
              <a:cs typeface="Calibri Light"/>
            </a:rPr>
            <a:t>&amp; </a:t>
          </a:r>
          <a:r>
            <a:rPr lang="nl-NL" sz="1600" dirty="0">
              <a:solidFill>
                <a:srgbClr val="DD5A1F"/>
              </a:solidFill>
              <a:latin typeface="Calibri Light"/>
              <a:cs typeface="Calibri Light"/>
            </a:rPr>
            <a:t>COMMUNITY MANAGER</a:t>
          </a:r>
          <a:endParaRPr lang="en-US" sz="1600" dirty="0">
            <a:solidFill>
              <a:srgbClr val="DD5A1F"/>
            </a:solidFill>
            <a:latin typeface="+mj-lt"/>
          </a:endParaRPr>
        </a:p>
      </dgm:t>
    </dgm:pt>
    <dgm:pt modelId="{C31985D9-4DD2-413C-AC10-2135FCEBC88A}" type="parTrans" cxnId="{E5B253CA-C848-49FF-AEAE-C53DF9713AC7}">
      <dgm:prSet/>
      <dgm:spPr/>
      <dgm:t>
        <a:bodyPr/>
        <a:lstStyle/>
        <a:p>
          <a:endParaRPr lang="en-US" sz="1600" dirty="0">
            <a:solidFill>
              <a:srgbClr val="DD5A1F"/>
            </a:solidFill>
            <a:latin typeface="+mj-lt"/>
          </a:endParaRPr>
        </a:p>
      </dgm:t>
    </dgm:pt>
    <dgm:pt modelId="{923337D2-1220-4CF5-874D-29AAD76FB0A1}" type="sibTrans" cxnId="{E5B253CA-C848-49FF-AEAE-C53DF9713AC7}">
      <dgm:prSet/>
      <dgm:spPr/>
      <dgm:t>
        <a:bodyPr/>
        <a:lstStyle/>
        <a:p>
          <a:endParaRPr lang="en-US" sz="1600" dirty="0">
            <a:solidFill>
              <a:srgbClr val="DD5A1F"/>
            </a:solidFill>
            <a:latin typeface="+mj-lt"/>
          </a:endParaRPr>
        </a:p>
      </dgm:t>
    </dgm:pt>
    <dgm:pt modelId="{9133EDF9-70C7-47EE-8455-D3E6E3FA605D}">
      <dgm:prSet phldrT="[Text]" custT="1"/>
      <dgm:spPr/>
      <dgm:t>
        <a:bodyPr/>
        <a:lstStyle/>
        <a:p>
          <a:r>
            <a:rPr lang="en-US" sz="1600" b="1" dirty="0">
              <a:solidFill>
                <a:srgbClr val="DD5A1F"/>
              </a:solidFill>
              <a:latin typeface="+mj-lt"/>
            </a:rPr>
            <a:t>KATHLEEN DEMOL </a:t>
          </a:r>
        </a:p>
        <a:p>
          <a:r>
            <a:rPr lang="en-US" sz="1600" dirty="0">
              <a:solidFill>
                <a:srgbClr val="DD5A1F"/>
              </a:solidFill>
              <a:latin typeface="+mj-lt"/>
            </a:rPr>
            <a:t>ALL THINGS UX </a:t>
          </a:r>
        </a:p>
      </dgm:t>
    </dgm:pt>
    <dgm:pt modelId="{EFCB59C5-EA09-4ECA-8575-ED8C2C1B4C43}" type="parTrans" cxnId="{1F69C4A1-61F0-491D-8654-9158EC8823EA}">
      <dgm:prSet/>
      <dgm:spPr/>
      <dgm:t>
        <a:bodyPr/>
        <a:lstStyle/>
        <a:p>
          <a:endParaRPr lang="en-US" sz="1600" dirty="0">
            <a:solidFill>
              <a:srgbClr val="DD5A1F"/>
            </a:solidFill>
            <a:latin typeface="+mj-lt"/>
          </a:endParaRPr>
        </a:p>
      </dgm:t>
    </dgm:pt>
    <dgm:pt modelId="{DD9BF484-C4DD-41DF-ADB6-667420C89E3A}" type="sibTrans" cxnId="{1F69C4A1-61F0-491D-8654-9158EC8823EA}">
      <dgm:prSet/>
      <dgm:spPr/>
      <dgm:t>
        <a:bodyPr/>
        <a:lstStyle/>
        <a:p>
          <a:endParaRPr lang="en-US" sz="1600" dirty="0">
            <a:solidFill>
              <a:srgbClr val="DD5A1F"/>
            </a:solidFill>
            <a:latin typeface="+mj-lt"/>
          </a:endParaRPr>
        </a:p>
      </dgm:t>
    </dgm:pt>
    <dgm:pt modelId="{F8800CF0-5075-4EAF-82D8-6576DF752F65}" type="pres">
      <dgm:prSet presAssocID="{A0F38D5C-2C48-4DEB-8FEE-7C9A9EA49C0F}" presName="linearFlow" presStyleCnt="0">
        <dgm:presLayoutVars>
          <dgm:dir/>
          <dgm:resizeHandles val="exact"/>
        </dgm:presLayoutVars>
      </dgm:prSet>
      <dgm:spPr/>
    </dgm:pt>
    <dgm:pt modelId="{BACC708F-B847-4BE4-8B7E-257A52F37A78}" type="pres">
      <dgm:prSet presAssocID="{CE71CFA0-9941-4F70-A5A4-42A617270F1C}" presName="composite" presStyleCnt="0"/>
      <dgm:spPr/>
    </dgm:pt>
    <dgm:pt modelId="{A2312527-C758-47B5-A0F4-F6E766FB8D66}" type="pres">
      <dgm:prSet presAssocID="{CE71CFA0-9941-4F70-A5A4-42A617270F1C}"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8AF5198-D72B-42D6-A48C-A84B22392128}" type="pres">
      <dgm:prSet presAssocID="{CE71CFA0-9941-4F70-A5A4-42A617270F1C}" presName="txShp" presStyleLbl="node1" presStyleIdx="0" presStyleCnt="2">
        <dgm:presLayoutVars>
          <dgm:bulletEnabled val="1"/>
        </dgm:presLayoutVars>
      </dgm:prSet>
      <dgm:spPr/>
    </dgm:pt>
    <dgm:pt modelId="{FC38BF7C-E78D-4EA8-AE3E-FB4D92BC0CB3}" type="pres">
      <dgm:prSet presAssocID="{923337D2-1220-4CF5-874D-29AAD76FB0A1}" presName="spacing" presStyleCnt="0"/>
      <dgm:spPr/>
    </dgm:pt>
    <dgm:pt modelId="{3E583686-929B-41C9-B779-C970176AD725}" type="pres">
      <dgm:prSet presAssocID="{9133EDF9-70C7-47EE-8455-D3E6E3FA605D}" presName="composite" presStyleCnt="0"/>
      <dgm:spPr/>
    </dgm:pt>
    <dgm:pt modelId="{F48358D8-DEDE-4FA1-99B9-A68276DEC09F}" type="pres">
      <dgm:prSet presAssocID="{9133EDF9-70C7-47EE-8455-D3E6E3FA605D}"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D577446-51FF-4756-B15B-93B607315940}" type="pres">
      <dgm:prSet presAssocID="{9133EDF9-70C7-47EE-8455-D3E6E3FA605D}" presName="txShp" presStyleLbl="node1" presStyleIdx="1" presStyleCnt="2">
        <dgm:presLayoutVars>
          <dgm:bulletEnabled val="1"/>
        </dgm:presLayoutVars>
      </dgm:prSet>
      <dgm:spPr/>
    </dgm:pt>
  </dgm:ptLst>
  <dgm:cxnLst>
    <dgm:cxn modelId="{9D2C850F-0A83-4582-9CDF-41FC0B0FFC66}" type="presOf" srcId="{A0F38D5C-2C48-4DEB-8FEE-7C9A9EA49C0F}" destId="{F8800CF0-5075-4EAF-82D8-6576DF752F65}" srcOrd="0" destOrd="0" presId="urn:microsoft.com/office/officeart/2005/8/layout/vList3"/>
    <dgm:cxn modelId="{EB01813B-9839-4884-86E2-AD425421A23E}" type="presOf" srcId="{CE71CFA0-9941-4F70-A5A4-42A617270F1C}" destId="{68AF5198-D72B-42D6-A48C-A84B22392128}" srcOrd="0" destOrd="0" presId="urn:microsoft.com/office/officeart/2005/8/layout/vList3"/>
    <dgm:cxn modelId="{AA09FA69-A82D-42D1-8E86-A851FD964404}" type="presOf" srcId="{9133EDF9-70C7-47EE-8455-D3E6E3FA605D}" destId="{AD577446-51FF-4756-B15B-93B607315940}" srcOrd="0" destOrd="0" presId="urn:microsoft.com/office/officeart/2005/8/layout/vList3"/>
    <dgm:cxn modelId="{1F69C4A1-61F0-491D-8654-9158EC8823EA}" srcId="{A0F38D5C-2C48-4DEB-8FEE-7C9A9EA49C0F}" destId="{9133EDF9-70C7-47EE-8455-D3E6E3FA605D}" srcOrd="1" destOrd="0" parTransId="{EFCB59C5-EA09-4ECA-8575-ED8C2C1B4C43}" sibTransId="{DD9BF484-C4DD-41DF-ADB6-667420C89E3A}"/>
    <dgm:cxn modelId="{E5B253CA-C848-49FF-AEAE-C53DF9713AC7}" srcId="{A0F38D5C-2C48-4DEB-8FEE-7C9A9EA49C0F}" destId="{CE71CFA0-9941-4F70-A5A4-42A617270F1C}" srcOrd="0" destOrd="0" parTransId="{C31985D9-4DD2-413C-AC10-2135FCEBC88A}" sibTransId="{923337D2-1220-4CF5-874D-29AAD76FB0A1}"/>
    <dgm:cxn modelId="{99608663-6FF9-45D8-9664-AA04A37C9484}" type="presParOf" srcId="{F8800CF0-5075-4EAF-82D8-6576DF752F65}" destId="{BACC708F-B847-4BE4-8B7E-257A52F37A78}" srcOrd="0" destOrd="0" presId="urn:microsoft.com/office/officeart/2005/8/layout/vList3"/>
    <dgm:cxn modelId="{AFA55573-AC2E-4FB7-ADF0-5715F9081D63}" type="presParOf" srcId="{BACC708F-B847-4BE4-8B7E-257A52F37A78}" destId="{A2312527-C758-47B5-A0F4-F6E766FB8D66}" srcOrd="0" destOrd="0" presId="urn:microsoft.com/office/officeart/2005/8/layout/vList3"/>
    <dgm:cxn modelId="{A5910FA6-0EFA-49BD-9CB3-CFC7AC9CE33F}" type="presParOf" srcId="{BACC708F-B847-4BE4-8B7E-257A52F37A78}" destId="{68AF5198-D72B-42D6-A48C-A84B22392128}" srcOrd="1" destOrd="0" presId="urn:microsoft.com/office/officeart/2005/8/layout/vList3"/>
    <dgm:cxn modelId="{47692537-9DD5-4463-9167-4176107AB1D0}" type="presParOf" srcId="{F8800CF0-5075-4EAF-82D8-6576DF752F65}" destId="{FC38BF7C-E78D-4EA8-AE3E-FB4D92BC0CB3}" srcOrd="1" destOrd="0" presId="urn:microsoft.com/office/officeart/2005/8/layout/vList3"/>
    <dgm:cxn modelId="{F4CFE9B6-BD2A-434A-BD19-BDEFB99CFD7F}" type="presParOf" srcId="{F8800CF0-5075-4EAF-82D8-6576DF752F65}" destId="{3E583686-929B-41C9-B779-C970176AD725}" srcOrd="2" destOrd="0" presId="urn:microsoft.com/office/officeart/2005/8/layout/vList3"/>
    <dgm:cxn modelId="{EDAACB2E-432E-4D9B-ABEF-20B6CA5D774A}" type="presParOf" srcId="{3E583686-929B-41C9-B779-C970176AD725}" destId="{F48358D8-DEDE-4FA1-99B9-A68276DEC09F}" srcOrd="0" destOrd="0" presId="urn:microsoft.com/office/officeart/2005/8/layout/vList3"/>
    <dgm:cxn modelId="{36F5C4AB-C512-4B6E-BD12-9D69232246DF}" type="presParOf" srcId="{3E583686-929B-41C9-B779-C970176AD725}" destId="{AD577446-51FF-4756-B15B-93B60731594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F5198-D72B-42D6-A48C-A84B22392128}">
      <dsp:nvSpPr>
        <dsp:cNvPr id="0" name=""/>
        <dsp:cNvSpPr/>
      </dsp:nvSpPr>
      <dsp:spPr>
        <a:xfrm rot="10800000">
          <a:off x="1831767" y="1118"/>
          <a:ext cx="5394370" cy="1892141"/>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8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SOPHIE TRAEN</a:t>
          </a:r>
        </a:p>
        <a:p>
          <a:pPr marL="0" lvl="0" indent="0" algn="ctr" defTabSz="711200">
            <a:lnSpc>
              <a:spcPct val="90000"/>
            </a:lnSpc>
            <a:spcBef>
              <a:spcPct val="0"/>
            </a:spcBef>
            <a:spcAft>
              <a:spcPct val="35000"/>
            </a:spcAft>
            <a:buNone/>
          </a:pPr>
          <a:r>
            <a:rPr lang="nl-NL" sz="1600" kern="1200" dirty="0">
              <a:solidFill>
                <a:srgbClr val="DD5A1F"/>
              </a:solidFill>
              <a:latin typeface="+mj-lt"/>
            </a:rPr>
            <a:t>FEE LEAD </a:t>
          </a:r>
          <a:r>
            <a:rPr lang="en-US" sz="1600" kern="1200" dirty="0">
              <a:solidFill>
                <a:srgbClr val="DD5A1F"/>
              </a:solidFill>
              <a:latin typeface="Calibri Light"/>
              <a:cs typeface="Calibri Light"/>
            </a:rPr>
            <a:t>&amp; </a:t>
          </a:r>
          <a:r>
            <a:rPr lang="nl-NL" sz="1600" kern="1200" dirty="0">
              <a:solidFill>
                <a:srgbClr val="DD5A1F"/>
              </a:solidFill>
              <a:latin typeface="Calibri Light"/>
              <a:cs typeface="Calibri Light"/>
            </a:rPr>
            <a:t>COMMUNITY MANAGER</a:t>
          </a:r>
          <a:endParaRPr lang="en-US" sz="1600" kern="1200" dirty="0">
            <a:solidFill>
              <a:srgbClr val="DD5A1F"/>
            </a:solidFill>
            <a:latin typeface="+mj-lt"/>
          </a:endParaRPr>
        </a:p>
      </dsp:txBody>
      <dsp:txXfrm rot="10800000">
        <a:off x="2304802" y="1118"/>
        <a:ext cx="4921335" cy="1892141"/>
      </dsp:txXfrm>
    </dsp:sp>
    <dsp:sp modelId="{A2312527-C758-47B5-A0F4-F6E766FB8D66}">
      <dsp:nvSpPr>
        <dsp:cNvPr id="0" name=""/>
        <dsp:cNvSpPr/>
      </dsp:nvSpPr>
      <dsp:spPr>
        <a:xfrm>
          <a:off x="885697" y="1118"/>
          <a:ext cx="1892141" cy="189214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577446-51FF-4756-B15B-93B607315940}">
      <dsp:nvSpPr>
        <dsp:cNvPr id="0" name=""/>
        <dsp:cNvSpPr/>
      </dsp:nvSpPr>
      <dsp:spPr>
        <a:xfrm rot="10800000">
          <a:off x="1831767" y="2458078"/>
          <a:ext cx="5394370" cy="1892141"/>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8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KATHLEEN DEMOL </a:t>
          </a:r>
        </a:p>
        <a:p>
          <a:pPr marL="0" lvl="0" indent="0" algn="ctr" defTabSz="711200">
            <a:lnSpc>
              <a:spcPct val="90000"/>
            </a:lnSpc>
            <a:spcBef>
              <a:spcPct val="0"/>
            </a:spcBef>
            <a:spcAft>
              <a:spcPct val="35000"/>
            </a:spcAft>
            <a:buNone/>
          </a:pPr>
          <a:r>
            <a:rPr lang="en-US" sz="1600" kern="1200" dirty="0">
              <a:solidFill>
                <a:srgbClr val="DD5A1F"/>
              </a:solidFill>
              <a:latin typeface="+mj-lt"/>
            </a:rPr>
            <a:t>ALL THINGS UX </a:t>
          </a:r>
        </a:p>
      </dsp:txBody>
      <dsp:txXfrm rot="10800000">
        <a:off x="2304802" y="2458078"/>
        <a:ext cx="4921335" cy="1892141"/>
      </dsp:txXfrm>
    </dsp:sp>
    <dsp:sp modelId="{F48358D8-DEDE-4FA1-99B9-A68276DEC09F}">
      <dsp:nvSpPr>
        <dsp:cNvPr id="0" name=""/>
        <dsp:cNvSpPr/>
      </dsp:nvSpPr>
      <dsp:spPr>
        <a:xfrm>
          <a:off x="885697" y="2458078"/>
          <a:ext cx="1892141" cy="189214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4E0D86-2B18-484E-A059-36A13C48AE65}" type="datetimeFigureOut">
              <a:rPr lang="en-US" smtClean="0"/>
              <a:t>9/16/2019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7FB1D-E27C-3C4E-ADA0-85747A60BE5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D865D-8AD5-164D-87A7-DE5F6A4AAE52}" type="datetimeFigureOut">
              <a:rPr lang="en-US" smtClean="0"/>
              <a:t>9/16/2019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9F00E-9A68-9A45-9A40-54379875F4A0}" type="slidenum">
              <a:rPr lang="en-US" smtClean="0"/>
              <a:t>‹#›</a:t>
            </a:fld>
            <a:endParaRPr lang="en-US"/>
          </a:p>
        </p:txBody>
      </p:sp>
    </p:spTree>
    <p:extLst>
      <p:ext uri="{BB962C8B-B14F-4D97-AF65-F5344CB8AC3E}">
        <p14:creationId xmlns:p14="http://schemas.microsoft.com/office/powerpoint/2010/main" val="16064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a:t>
            </a:fld>
            <a:endParaRPr lang="en-US"/>
          </a:p>
        </p:txBody>
      </p:sp>
    </p:spTree>
    <p:extLst>
      <p:ext uri="{BB962C8B-B14F-4D97-AF65-F5344CB8AC3E}">
        <p14:creationId xmlns:p14="http://schemas.microsoft.com/office/powerpoint/2010/main" val="355837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1995</a:t>
            </a:r>
          </a:p>
          <a:p>
            <a:pPr marL="628650" lvl="1" indent="-171450">
              <a:buFontTx/>
              <a:buChar char="-"/>
            </a:pPr>
            <a:r>
              <a:rPr lang="en-US" dirty="0"/>
              <a:t>Mocha was added to Netscape Communicator, the first popular browser, to make the web more dynamic. </a:t>
            </a:r>
          </a:p>
          <a:p>
            <a:pPr marL="628650" lvl="1" indent="-171450">
              <a:buFontTx/>
              <a:buChar char="-"/>
            </a:pPr>
            <a:r>
              <a:rPr lang="en-US" dirty="0"/>
              <a:t>It added animations, interaction and other forms of small automation. </a:t>
            </a:r>
          </a:p>
          <a:p>
            <a:pPr marL="628650" lvl="1" indent="-171450">
              <a:buFontTx/>
              <a:buChar char="-"/>
            </a:pPr>
            <a:r>
              <a:rPr lang="en-US" dirty="0"/>
              <a:t>Mocha = a small scripting language that can interact with the DOM. It was not oriented to big-shot developers and people with experience in the software engineering side of things. It targeted designers and scripters instead.</a:t>
            </a:r>
          </a:p>
          <a:p>
            <a:pPr marL="628650" lvl="1" indent="-171450">
              <a:buFontTx/>
              <a:buChar char="-"/>
            </a:pPr>
            <a:r>
              <a:rPr lang="en-US" dirty="0"/>
              <a:t>Java, born as Oak, was on the rise. Java applets were announced. But it was too big, too </a:t>
            </a:r>
            <a:r>
              <a:rPr lang="en-US" dirty="0" err="1"/>
              <a:t>enterprisy</a:t>
            </a:r>
            <a:r>
              <a:rPr lang="en-US" dirty="0"/>
              <a:t> to target designers and scripters. Mocha was meant to be the companion for Java. Analogous to C/C++ and Visual Basic on Windows. It was renamed to </a:t>
            </a:r>
            <a:r>
              <a:rPr lang="en-US" dirty="0" err="1"/>
              <a:t>LiveScript</a:t>
            </a:r>
            <a:r>
              <a:rPr lang="en-US" dirty="0"/>
              <a:t> and then to JavaScript (after a deal with Sun) and integrated into Netscape communicator </a:t>
            </a:r>
          </a:p>
          <a:p>
            <a:pPr marL="628650" lvl="1" indent="-171450">
              <a:buFontTx/>
              <a:buChar char="-"/>
            </a:pPr>
            <a:r>
              <a:rPr lang="en-US" dirty="0"/>
              <a:t>The object model and functional features of JavaScript, as we know it today, were already present in the first version.</a:t>
            </a:r>
          </a:p>
          <a:p>
            <a:pPr marL="171450" lvl="0" indent="-171450">
              <a:buFontTx/>
              <a:buChar char="-"/>
            </a:pPr>
            <a:r>
              <a:rPr lang="en-US" dirty="0"/>
              <a:t>1996</a:t>
            </a:r>
          </a:p>
          <a:p>
            <a:pPr marL="628650" lvl="1" indent="-171450">
              <a:buFontTx/>
              <a:buChar char="-"/>
            </a:pPr>
            <a:r>
              <a:rPr lang="en-US" dirty="0"/>
              <a:t>Microsoft answered the introduction of JavaScript with their own version of the scripting language: Jscript. They renamed it to avoid trademark issues</a:t>
            </a:r>
          </a:p>
          <a:p>
            <a:pPr marL="628650" lvl="1" indent="-171450">
              <a:buFontTx/>
              <a:buChar char="-"/>
            </a:pPr>
            <a:r>
              <a:rPr lang="en-US" dirty="0"/>
              <a:t>JScript had a different implementation, in particular with regards to DOM functions </a:t>
            </a:r>
          </a:p>
          <a:p>
            <a:pPr marL="171450" lvl="0" indent="-171450">
              <a:buFontTx/>
              <a:buChar char="-"/>
            </a:pPr>
            <a:r>
              <a:rPr lang="en-US" dirty="0"/>
              <a:t>1997</a:t>
            </a:r>
          </a:p>
          <a:p>
            <a:pPr marL="628650" lvl="1" indent="-171450">
              <a:buFontTx/>
              <a:buChar char="-"/>
            </a:pPr>
            <a:r>
              <a:rPr lang="en-US" dirty="0"/>
              <a:t>ECMA, an industry association formed in 1961, concerned solely with standardization of information and communications systems</a:t>
            </a:r>
          </a:p>
          <a:p>
            <a:pPr marL="628650" lvl="1" indent="-171450">
              <a:buFontTx/>
              <a:buChar char="-"/>
            </a:pPr>
            <a:r>
              <a:rPr lang="en-US" dirty="0"/>
              <a:t>For trademark reasons, the name JavaScript couldn’t be used. So they named the standard of JavaScript ECMAScript</a:t>
            </a:r>
          </a:p>
          <a:p>
            <a:pPr marL="628650" lvl="1" indent="-171450">
              <a:buFontTx/>
              <a:buChar char="-"/>
            </a:pPr>
            <a:r>
              <a:rPr lang="en-US" dirty="0"/>
              <a:t>Today, JavaScript is just the commercial name for ECMAScript</a:t>
            </a:r>
          </a:p>
          <a:p>
            <a:pPr marL="171450" lvl="0" indent="-171450">
              <a:buFontTx/>
              <a:buChar char="-"/>
            </a:pPr>
            <a:r>
              <a:rPr lang="en-US" dirty="0"/>
              <a:t>1999</a:t>
            </a:r>
          </a:p>
          <a:p>
            <a:pPr marL="628650" lvl="1" indent="-171450">
              <a:buFontTx/>
              <a:buChar char="-"/>
            </a:pPr>
            <a:r>
              <a:rPr lang="en-US" dirty="0"/>
              <a:t>ES 3, supported by many browsers + baseline target for many browsers was released</a:t>
            </a:r>
          </a:p>
          <a:p>
            <a:pPr marL="628650" lvl="1" indent="-171450">
              <a:buFontTx/>
              <a:buChar char="-"/>
            </a:pPr>
            <a:r>
              <a:rPr lang="en-US" dirty="0"/>
              <a:t>It contained the first big changes to the language</a:t>
            </a:r>
          </a:p>
          <a:p>
            <a:pPr marL="1085850" lvl="2" indent="-171450">
              <a:buFontTx/>
              <a:buChar char="-"/>
            </a:pPr>
            <a:r>
              <a:rPr lang="en-US" dirty="0"/>
              <a:t>Exceptions + try catch block</a:t>
            </a:r>
          </a:p>
          <a:p>
            <a:pPr marL="1085850" lvl="2" indent="-171450">
              <a:buFontTx/>
              <a:buChar char="-"/>
            </a:pPr>
            <a:r>
              <a:rPr lang="en-US" dirty="0"/>
              <a:t>Regex</a:t>
            </a:r>
          </a:p>
          <a:p>
            <a:pPr marL="1085850" lvl="2" indent="-171450">
              <a:buFontTx/>
              <a:buChar char="-"/>
            </a:pPr>
            <a:r>
              <a:rPr lang="en-US" dirty="0"/>
              <a:t>Do-while</a:t>
            </a:r>
          </a:p>
          <a:p>
            <a:pPr marL="1085850" lvl="2" indent="-171450">
              <a:buFontTx/>
              <a:buChar char="-"/>
            </a:pPr>
            <a:r>
              <a:rPr lang="en-US" dirty="0"/>
              <a:t>In and </a:t>
            </a:r>
            <a:r>
              <a:rPr lang="en-US" dirty="0" err="1"/>
              <a:t>instanceof</a:t>
            </a:r>
            <a:endParaRPr lang="en-US" dirty="0"/>
          </a:p>
          <a:p>
            <a:pPr marL="1085850" lvl="2" indent="-171450">
              <a:buFontTx/>
              <a:buChar char="-"/>
            </a:pPr>
            <a:r>
              <a:rPr lang="en-US" dirty="0"/>
              <a:t>Much better error handling</a:t>
            </a:r>
          </a:p>
          <a:p>
            <a:pPr marL="1085850" lvl="2" indent="-171450">
              <a:buFontTx/>
              <a:buChar char="-"/>
            </a:pPr>
            <a:r>
              <a:rPr lang="en-US" dirty="0"/>
              <a:t>More built in functions for strings and arrays</a:t>
            </a:r>
          </a:p>
          <a:p>
            <a:pPr marL="1085850" lvl="2" indent="-171450">
              <a:buFontTx/>
              <a:buChar char="-"/>
            </a:pPr>
            <a:r>
              <a:rPr lang="en-US" dirty="0"/>
              <a:t>Formatting for numeric output</a:t>
            </a:r>
          </a:p>
          <a:p>
            <a:pPr marL="171450" lvl="0" indent="-171450">
              <a:buFontTx/>
              <a:buChar char="-"/>
            </a:pPr>
            <a:r>
              <a:rPr lang="en-US" dirty="0"/>
              <a:t>2000</a:t>
            </a:r>
          </a:p>
          <a:p>
            <a:pPr marL="628650" lvl="1" indent="-171450">
              <a:buFontTx/>
              <a:buChar char="-"/>
            </a:pPr>
            <a:r>
              <a:rPr lang="en-US" dirty="0"/>
              <a:t>AJAX was introduced in the years of ES3</a:t>
            </a:r>
          </a:p>
          <a:p>
            <a:pPr marL="628650" lvl="1" indent="-171450">
              <a:buFontTx/>
              <a:buChar char="-"/>
            </a:pPr>
            <a:r>
              <a:rPr lang="en-US" dirty="0"/>
              <a:t>It was not a standard. MS implemented certain extensions to JS for IE5, such as </a:t>
            </a:r>
            <a:r>
              <a:rPr lang="en-US" dirty="0" err="1"/>
              <a:t>XMLHttpRequest</a:t>
            </a:r>
            <a:r>
              <a:rPr lang="en-US" dirty="0"/>
              <a:t> (in the form of an ActiveX control)</a:t>
            </a:r>
          </a:p>
          <a:p>
            <a:pPr marL="628650" lvl="1" indent="-171450">
              <a:buFontTx/>
              <a:buChar char="-"/>
            </a:pPr>
            <a:r>
              <a:rPr lang="en-US" dirty="0" err="1"/>
              <a:t>Async</a:t>
            </a:r>
            <a:r>
              <a:rPr lang="en-US" dirty="0"/>
              <a:t> HTTP requests could be performed against a server. So pages could be updated on-the-fly</a:t>
            </a:r>
          </a:p>
          <a:p>
            <a:pPr marL="171450" lvl="0" indent="-171450">
              <a:buFontTx/>
              <a:buChar char="-"/>
            </a:pPr>
            <a:r>
              <a:rPr lang="en-US" dirty="0"/>
              <a:t>2003</a:t>
            </a:r>
          </a:p>
          <a:p>
            <a:pPr marL="628650" lvl="1" indent="-171450">
              <a:buFontTx/>
              <a:buChar char="-"/>
            </a:pPr>
            <a:r>
              <a:rPr lang="en-US" dirty="0"/>
              <a:t>Strong differences in the ECMA committee (Mozilla, Adobe, Opera, Microsoft and Yahoo)</a:t>
            </a:r>
          </a:p>
          <a:p>
            <a:pPr marL="1085850" lvl="2" indent="-171450">
              <a:buFontTx/>
              <a:buChar char="-"/>
            </a:pPr>
            <a:r>
              <a:rPr lang="en-US" dirty="0"/>
              <a:t>Some thought JS needed features to become a stronger language for large-scale application development. They proposed features that were big in scope and in changes.</a:t>
            </a:r>
          </a:p>
          <a:p>
            <a:pPr marL="1085850" lvl="2" indent="-171450">
              <a:buFontTx/>
              <a:buChar char="-"/>
            </a:pPr>
            <a:r>
              <a:rPr lang="en-US" dirty="0"/>
              <a:t>Others thought that was not the appropriate course for the language</a:t>
            </a:r>
          </a:p>
          <a:p>
            <a:pPr marL="628650" lvl="1" indent="-171450">
              <a:buFontTx/>
              <a:buChar char="-"/>
            </a:pPr>
            <a:r>
              <a:rPr lang="en-US" dirty="0"/>
              <a:t>Work on a new version (ES4) was stopped after 4 years.</a:t>
            </a:r>
          </a:p>
          <a:p>
            <a:pPr marL="628650" lvl="1" indent="-171450">
              <a:buFontTx/>
              <a:buChar char="-"/>
            </a:pPr>
            <a:r>
              <a:rPr lang="en-US" dirty="0"/>
              <a:t>At the peak of development, ES4 had features such as</a:t>
            </a:r>
          </a:p>
          <a:p>
            <a:pPr marL="1085850" lvl="2" indent="-171450">
              <a:buFontTx/>
              <a:buChar char="-"/>
            </a:pPr>
            <a:r>
              <a:rPr lang="en-US" dirty="0"/>
              <a:t>Classes</a:t>
            </a:r>
          </a:p>
          <a:p>
            <a:pPr marL="1085850" lvl="2" indent="-171450">
              <a:buFontTx/>
              <a:buChar char="-"/>
            </a:pPr>
            <a:r>
              <a:rPr lang="en-US" dirty="0"/>
              <a:t>Interfaces</a:t>
            </a:r>
          </a:p>
          <a:p>
            <a:pPr marL="1085850" lvl="2" indent="-171450">
              <a:buFontTx/>
              <a:buChar char="-"/>
            </a:pPr>
            <a:r>
              <a:rPr lang="en-US" dirty="0"/>
              <a:t>Namespaces</a:t>
            </a:r>
          </a:p>
          <a:p>
            <a:pPr marL="1085850" lvl="2" indent="-171450">
              <a:buFontTx/>
              <a:buChar char="-"/>
            </a:pPr>
            <a:r>
              <a:rPr lang="en-US" dirty="0"/>
              <a:t>Packages</a:t>
            </a:r>
          </a:p>
          <a:p>
            <a:pPr marL="1085850" lvl="2" indent="-171450">
              <a:buFontTx/>
              <a:buChar char="-"/>
            </a:pPr>
            <a:r>
              <a:rPr lang="en-US" dirty="0"/>
              <a:t>Optional static type checking</a:t>
            </a:r>
          </a:p>
          <a:p>
            <a:pPr marL="1085850" lvl="2" indent="-171450">
              <a:buFontTx/>
              <a:buChar char="-"/>
            </a:pPr>
            <a:r>
              <a:rPr lang="en-US" dirty="0"/>
              <a:t>Type definitions</a:t>
            </a:r>
          </a:p>
          <a:p>
            <a:pPr marL="1085850" lvl="2" indent="-171450">
              <a:buFontTx/>
              <a:buChar char="-"/>
            </a:pPr>
            <a:r>
              <a:rPr lang="en-US" dirty="0"/>
              <a:t>Iterators</a:t>
            </a:r>
          </a:p>
          <a:p>
            <a:pPr marL="1085850" lvl="2" indent="-171450">
              <a:buFontTx/>
              <a:buChar char="-"/>
            </a:pPr>
            <a:r>
              <a:rPr lang="en-US" dirty="0"/>
              <a:t>Generators</a:t>
            </a:r>
          </a:p>
          <a:p>
            <a:pPr marL="1085850" lvl="2" indent="-171450">
              <a:buFontTx/>
              <a:buChar char="-"/>
            </a:pPr>
            <a:r>
              <a:rPr lang="en-US" dirty="0"/>
              <a:t>Introspection</a:t>
            </a:r>
          </a:p>
          <a:p>
            <a:pPr marL="1085850" lvl="2" indent="-171450">
              <a:buFontTx/>
              <a:buChar char="-"/>
            </a:pPr>
            <a:r>
              <a:rPr lang="en-US" dirty="0"/>
              <a:t>Constant bindings</a:t>
            </a:r>
          </a:p>
          <a:p>
            <a:pPr marL="1085850" lvl="2" indent="-171450">
              <a:buFontTx/>
              <a:buChar char="-"/>
            </a:pPr>
            <a:r>
              <a:rPr lang="en-US" dirty="0"/>
              <a:t>Proper block scoping</a:t>
            </a:r>
          </a:p>
          <a:p>
            <a:pPr marL="1085850" lvl="2" indent="-171450">
              <a:buFontTx/>
              <a:buChar char="-"/>
            </a:pPr>
            <a:r>
              <a:rPr lang="en-US" dirty="0" err="1"/>
              <a:t>Destructuring</a:t>
            </a:r>
            <a:endParaRPr lang="en-US" dirty="0"/>
          </a:p>
        </p:txBody>
      </p:sp>
      <p:sp>
        <p:nvSpPr>
          <p:cNvPr id="4" name="Slide Number Placeholder 3"/>
          <p:cNvSpPr>
            <a:spLocks noGrp="1"/>
          </p:cNvSpPr>
          <p:nvPr>
            <p:ph type="sldNum" sz="quarter" idx="10"/>
          </p:nvPr>
        </p:nvSpPr>
        <p:spPr/>
        <p:txBody>
          <a:bodyPr/>
          <a:lstStyle/>
          <a:p>
            <a:fld id="{E34098C6-BC0E-4BC5-AF80-870E9FD8E248}" type="slidenum">
              <a:rPr lang="en-US" smtClean="0"/>
              <a:t>19</a:t>
            </a:fld>
            <a:endParaRPr lang="en-US"/>
          </a:p>
        </p:txBody>
      </p:sp>
    </p:spTree>
    <p:extLst>
      <p:ext uri="{BB962C8B-B14F-4D97-AF65-F5344CB8AC3E}">
        <p14:creationId xmlns:p14="http://schemas.microsoft.com/office/powerpoint/2010/main" val="503849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2008</a:t>
            </a:r>
          </a:p>
          <a:p>
            <a:pPr marL="628650" lvl="1" indent="-171450">
              <a:buFontTx/>
              <a:buChar char="-"/>
            </a:pPr>
            <a:r>
              <a:rPr lang="en-US" dirty="0"/>
              <a:t>Development of ES4, after almost 8 years of development was stopped. MS had a lot of concerns and wanted to prevent the finalization of ES4</a:t>
            </a:r>
          </a:p>
          <a:p>
            <a:pPr marL="628650" lvl="1" indent="-171450">
              <a:buFontTx/>
              <a:buChar char="-"/>
            </a:pPr>
            <a:r>
              <a:rPr lang="en-US" dirty="0"/>
              <a:t>ES 3.1 was the next release and had full collaboration of all parties. It contained syntactic extensions but no big changes. The project name was Harmony.</a:t>
            </a:r>
          </a:p>
          <a:p>
            <a:pPr marL="628650" lvl="1" indent="-171450">
              <a:buFontTx/>
              <a:buChar char="-"/>
            </a:pPr>
            <a:r>
              <a:rPr lang="en-US" dirty="0"/>
              <a:t>ActionScript was released by Adobe. It was based on an early draft of ES4. They open sourced their engine in hopes of speeding ES4 adoption.</a:t>
            </a:r>
          </a:p>
          <a:p>
            <a:pPr marL="171450" lvl="0" indent="-171450">
              <a:buFontTx/>
              <a:buChar char="-"/>
            </a:pPr>
            <a:r>
              <a:rPr lang="en-US" dirty="0"/>
              <a:t>2009</a:t>
            </a:r>
          </a:p>
          <a:p>
            <a:pPr marL="628650" lvl="1" indent="-171450">
              <a:buFontTx/>
              <a:buChar char="-"/>
            </a:pPr>
            <a:r>
              <a:rPr lang="en-US" dirty="0"/>
              <a:t>ES 3.1 is ready but to avoid confusion, it has ben renamed to ES5</a:t>
            </a:r>
          </a:p>
          <a:p>
            <a:pPr marL="628650" lvl="1" indent="-171450">
              <a:buFontTx/>
              <a:buChar char="-"/>
            </a:pPr>
            <a:r>
              <a:rPr lang="en-US" dirty="0"/>
              <a:t>ES5 was the compiling target of many </a:t>
            </a:r>
            <a:r>
              <a:rPr lang="en-US" dirty="0" err="1"/>
              <a:t>transpilers</a:t>
            </a:r>
            <a:r>
              <a:rPr lang="en-US" dirty="0"/>
              <a:t> and was supported by all major browsers</a:t>
            </a:r>
          </a:p>
          <a:p>
            <a:pPr marL="1085850" lvl="2" indent="-171450">
              <a:buFontTx/>
              <a:buChar char="-"/>
            </a:pPr>
            <a:r>
              <a:rPr lang="en-US" dirty="0"/>
              <a:t>Firefox 4 (2012)</a:t>
            </a:r>
          </a:p>
          <a:p>
            <a:pPr marL="1085850" lvl="2" indent="-171450">
              <a:buFontTx/>
              <a:buChar char="-"/>
            </a:pPr>
            <a:r>
              <a:rPr lang="en-US" dirty="0"/>
              <a:t>Chrome 19 (2012)</a:t>
            </a:r>
          </a:p>
          <a:p>
            <a:pPr marL="1085850" lvl="2" indent="-171450">
              <a:buFontTx/>
              <a:buChar char="-"/>
            </a:pPr>
            <a:r>
              <a:rPr lang="en-US" dirty="0"/>
              <a:t>Safari 6 (2012)</a:t>
            </a:r>
          </a:p>
          <a:p>
            <a:pPr marL="1085850" lvl="2" indent="-171450">
              <a:buFontTx/>
              <a:buChar char="-"/>
            </a:pPr>
            <a:r>
              <a:rPr lang="en-US" dirty="0"/>
              <a:t>Opera 12.10 (2012)</a:t>
            </a:r>
          </a:p>
          <a:p>
            <a:pPr marL="1085850" lvl="2" indent="-171450">
              <a:buFontTx/>
              <a:buChar char="-"/>
            </a:pPr>
            <a:r>
              <a:rPr lang="en-US" dirty="0"/>
              <a:t>Internet Explorer 10 (2012)</a:t>
            </a:r>
          </a:p>
          <a:p>
            <a:pPr marL="628650" lvl="1" indent="-171450">
              <a:buFontTx/>
              <a:buChar char="-"/>
            </a:pPr>
            <a:r>
              <a:rPr lang="en-US" dirty="0"/>
              <a:t>ES5 contained the following features</a:t>
            </a:r>
          </a:p>
          <a:p>
            <a:pPr marL="1085850" lvl="2" indent="-171450">
              <a:buFontTx/>
              <a:buChar char="-"/>
            </a:pPr>
            <a:r>
              <a:rPr lang="en-US" dirty="0"/>
              <a:t>Getters and setters</a:t>
            </a:r>
          </a:p>
          <a:p>
            <a:pPr marL="1085850" lvl="2" indent="-171450">
              <a:buFontTx/>
              <a:buChar char="-"/>
            </a:pPr>
            <a:r>
              <a:rPr lang="en-US" dirty="0"/>
              <a:t>Trailing comma’s in array and object literals</a:t>
            </a:r>
          </a:p>
          <a:p>
            <a:pPr marL="1085850" lvl="2" indent="-171450">
              <a:buFontTx/>
              <a:buChar char="-"/>
            </a:pPr>
            <a:r>
              <a:rPr lang="en-US" dirty="0"/>
              <a:t>New Object methods (create, freeze, </a:t>
            </a:r>
            <a:r>
              <a:rPr lang="en-US" dirty="0" err="1"/>
              <a:t>getOwnPropertyNames</a:t>
            </a:r>
            <a:r>
              <a:rPr lang="en-US" dirty="0"/>
              <a:t>)</a:t>
            </a:r>
          </a:p>
          <a:p>
            <a:pPr marL="1085850" lvl="2" indent="-171450">
              <a:buFontTx/>
              <a:buChar char="-"/>
            </a:pPr>
            <a:r>
              <a:rPr lang="en-US" dirty="0"/>
              <a:t>New Array methods (</a:t>
            </a:r>
            <a:r>
              <a:rPr lang="en-US" dirty="0" err="1"/>
              <a:t>isArray</a:t>
            </a:r>
            <a:r>
              <a:rPr lang="en-US" dirty="0"/>
              <a:t>, </a:t>
            </a:r>
            <a:r>
              <a:rPr lang="en-US" dirty="0" err="1"/>
              <a:t>indexOf</a:t>
            </a:r>
            <a:r>
              <a:rPr lang="en-US" dirty="0"/>
              <a:t>, every, some, map, filter, reduce)</a:t>
            </a:r>
          </a:p>
          <a:p>
            <a:pPr marL="1085850" lvl="2" indent="-171450">
              <a:buFontTx/>
              <a:buChar char="-"/>
            </a:pPr>
            <a:r>
              <a:rPr lang="en-US" dirty="0"/>
              <a:t>New Date methods (</a:t>
            </a:r>
            <a:r>
              <a:rPr lang="en-US" dirty="0" err="1"/>
              <a:t>toISOString</a:t>
            </a:r>
            <a:r>
              <a:rPr lang="en-US" dirty="0"/>
              <a:t>, now, </a:t>
            </a:r>
            <a:r>
              <a:rPr lang="en-US" dirty="0" err="1"/>
              <a:t>toJSON</a:t>
            </a:r>
            <a:r>
              <a:rPr lang="en-US" dirty="0"/>
              <a:t>)</a:t>
            </a:r>
          </a:p>
          <a:p>
            <a:pPr marL="1085850" lvl="2" indent="-171450">
              <a:buFontTx/>
              <a:buChar char="-"/>
            </a:pPr>
            <a:r>
              <a:rPr lang="en-US" dirty="0"/>
              <a:t>JSON</a:t>
            </a:r>
          </a:p>
          <a:p>
            <a:pPr marL="1085850" lvl="2" indent="-171450">
              <a:buFontTx/>
              <a:buChar char="-"/>
            </a:pPr>
            <a:r>
              <a:rPr lang="en-US" dirty="0"/>
              <a:t>Strict mode</a:t>
            </a:r>
          </a:p>
          <a:p>
            <a:pPr marL="171450" lvl="0" indent="-171450">
              <a:buFontTx/>
              <a:buChar char="-"/>
            </a:pPr>
            <a:r>
              <a:rPr lang="en-US" dirty="0"/>
              <a:t>2015</a:t>
            </a:r>
          </a:p>
          <a:p>
            <a:pPr marL="628650" lvl="1" indent="-171450">
              <a:buFontTx/>
              <a:buChar char="-"/>
            </a:pPr>
            <a:r>
              <a:rPr lang="en-US" dirty="0"/>
              <a:t>ES6 aka ES2015: many browsers support it but there’s still no complete coverage</a:t>
            </a:r>
          </a:p>
        </p:txBody>
      </p:sp>
      <p:sp>
        <p:nvSpPr>
          <p:cNvPr id="4" name="Slide Number Placeholder 3"/>
          <p:cNvSpPr>
            <a:spLocks noGrp="1"/>
          </p:cNvSpPr>
          <p:nvPr>
            <p:ph type="sldNum" sz="quarter" idx="10"/>
          </p:nvPr>
        </p:nvSpPr>
        <p:spPr/>
        <p:txBody>
          <a:bodyPr/>
          <a:lstStyle/>
          <a:p>
            <a:fld id="{E34098C6-BC0E-4BC5-AF80-870E9FD8E248}" type="slidenum">
              <a:rPr lang="en-US" smtClean="0"/>
              <a:t>20</a:t>
            </a:fld>
            <a:endParaRPr lang="en-US"/>
          </a:p>
        </p:txBody>
      </p:sp>
    </p:spTree>
    <p:extLst>
      <p:ext uri="{BB962C8B-B14F-4D97-AF65-F5344CB8AC3E}">
        <p14:creationId xmlns:p14="http://schemas.microsoft.com/office/powerpoint/2010/main" val="562441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24</a:t>
            </a:fld>
            <a:endParaRPr lang="en-US"/>
          </a:p>
        </p:txBody>
      </p:sp>
    </p:spTree>
    <p:extLst>
      <p:ext uri="{BB962C8B-B14F-4D97-AF65-F5344CB8AC3E}">
        <p14:creationId xmlns:p14="http://schemas.microsoft.com/office/powerpoint/2010/main" val="1188673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25</a:t>
            </a:fld>
            <a:endParaRPr lang="en-US"/>
          </a:p>
        </p:txBody>
      </p:sp>
    </p:spTree>
    <p:extLst>
      <p:ext uri="{BB962C8B-B14F-4D97-AF65-F5344CB8AC3E}">
        <p14:creationId xmlns:p14="http://schemas.microsoft.com/office/powerpoint/2010/main" val="3039066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26</a:t>
            </a:fld>
            <a:endParaRPr lang="en-US"/>
          </a:p>
        </p:txBody>
      </p:sp>
    </p:spTree>
    <p:extLst>
      <p:ext uri="{BB962C8B-B14F-4D97-AF65-F5344CB8AC3E}">
        <p14:creationId xmlns:p14="http://schemas.microsoft.com/office/powerpoint/2010/main" val="584731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27</a:t>
            </a:fld>
            <a:endParaRPr lang="en-US"/>
          </a:p>
        </p:txBody>
      </p:sp>
    </p:spTree>
    <p:extLst>
      <p:ext uri="{BB962C8B-B14F-4D97-AF65-F5344CB8AC3E}">
        <p14:creationId xmlns:p14="http://schemas.microsoft.com/office/powerpoint/2010/main" val="1011533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28</a:t>
            </a:fld>
            <a:endParaRPr lang="en-US"/>
          </a:p>
        </p:txBody>
      </p:sp>
    </p:spTree>
    <p:extLst>
      <p:ext uri="{BB962C8B-B14F-4D97-AF65-F5344CB8AC3E}">
        <p14:creationId xmlns:p14="http://schemas.microsoft.com/office/powerpoint/2010/main" val="2358742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29</a:t>
            </a:fld>
            <a:endParaRPr lang="en-US"/>
          </a:p>
        </p:txBody>
      </p:sp>
    </p:spTree>
    <p:extLst>
      <p:ext uri="{BB962C8B-B14F-4D97-AF65-F5344CB8AC3E}">
        <p14:creationId xmlns:p14="http://schemas.microsoft.com/office/powerpoint/2010/main" val="2343295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30</a:t>
            </a:fld>
            <a:endParaRPr lang="en-US"/>
          </a:p>
        </p:txBody>
      </p:sp>
    </p:spTree>
    <p:extLst>
      <p:ext uri="{BB962C8B-B14F-4D97-AF65-F5344CB8AC3E}">
        <p14:creationId xmlns:p14="http://schemas.microsoft.com/office/powerpoint/2010/main" val="149492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32</a:t>
            </a:fld>
            <a:endParaRPr lang="en-US"/>
          </a:p>
        </p:txBody>
      </p:sp>
    </p:spTree>
    <p:extLst>
      <p:ext uri="{BB962C8B-B14F-4D97-AF65-F5344CB8AC3E}">
        <p14:creationId xmlns:p14="http://schemas.microsoft.com/office/powerpoint/2010/main" val="382321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a:t>Je</a:t>
            </a:r>
            <a:r>
              <a:rPr lang="nl-BE" baseline="0" dirty="0"/>
              <a:t> front end, als belangrijkste touchpoint met je klanten, moet gewoon GOED zijn. Onze insteek is dat we breder kijken dan de typische requirements (‘een functionele interface die er liefst ook goed uit ziet’), maar willen focussen op de totale ERVARING van een gebruiker. Het is uiteindelijk die ervaring die je gebruikers gaat binden aan je product of brand. We mikken niet alleen op een ‘usable’ product, maar gaan verder: een ‘pleasurable’ en zelfs een ‘desirable’ product.</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a:t>
            </a:fld>
            <a:endParaRPr lang="en-US"/>
          </a:p>
        </p:txBody>
      </p:sp>
    </p:spTree>
    <p:extLst>
      <p:ext uri="{BB962C8B-B14F-4D97-AF65-F5344CB8AC3E}">
        <p14:creationId xmlns:p14="http://schemas.microsoft.com/office/powerpoint/2010/main" val="80131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33</a:t>
            </a:fld>
            <a:endParaRPr lang="en-US"/>
          </a:p>
        </p:txBody>
      </p:sp>
    </p:spTree>
    <p:extLst>
      <p:ext uri="{BB962C8B-B14F-4D97-AF65-F5344CB8AC3E}">
        <p14:creationId xmlns:p14="http://schemas.microsoft.com/office/powerpoint/2010/main" val="381215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35</a:t>
            </a:fld>
            <a:endParaRPr lang="en-US"/>
          </a:p>
        </p:txBody>
      </p:sp>
    </p:spTree>
    <p:extLst>
      <p:ext uri="{BB962C8B-B14F-4D97-AF65-F5344CB8AC3E}">
        <p14:creationId xmlns:p14="http://schemas.microsoft.com/office/powerpoint/2010/main" val="628471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36</a:t>
            </a:fld>
            <a:endParaRPr lang="en-US"/>
          </a:p>
        </p:txBody>
      </p:sp>
    </p:spTree>
    <p:extLst>
      <p:ext uri="{BB962C8B-B14F-4D97-AF65-F5344CB8AC3E}">
        <p14:creationId xmlns:p14="http://schemas.microsoft.com/office/powerpoint/2010/main" val="2139135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38</a:t>
            </a:fld>
            <a:endParaRPr lang="en-US"/>
          </a:p>
        </p:txBody>
      </p:sp>
    </p:spTree>
    <p:extLst>
      <p:ext uri="{BB962C8B-B14F-4D97-AF65-F5344CB8AC3E}">
        <p14:creationId xmlns:p14="http://schemas.microsoft.com/office/powerpoint/2010/main" val="1854815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39</a:t>
            </a:fld>
            <a:endParaRPr lang="en-US"/>
          </a:p>
        </p:txBody>
      </p:sp>
    </p:spTree>
    <p:extLst>
      <p:ext uri="{BB962C8B-B14F-4D97-AF65-F5344CB8AC3E}">
        <p14:creationId xmlns:p14="http://schemas.microsoft.com/office/powerpoint/2010/main" val="1834472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D619F00E-9A68-9A45-9A40-54379875F4A0}" type="slidenum">
              <a:rPr lang="en-US" smtClean="0"/>
              <a:t>40</a:t>
            </a:fld>
            <a:endParaRPr lang="en-US"/>
          </a:p>
        </p:txBody>
      </p:sp>
    </p:spTree>
    <p:extLst>
      <p:ext uri="{BB962C8B-B14F-4D97-AF65-F5344CB8AC3E}">
        <p14:creationId xmlns:p14="http://schemas.microsoft.com/office/powerpoint/2010/main" val="3484876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41</a:t>
            </a:fld>
            <a:endParaRPr lang="en-US"/>
          </a:p>
        </p:txBody>
      </p:sp>
    </p:spTree>
    <p:extLst>
      <p:ext uri="{BB962C8B-B14F-4D97-AF65-F5344CB8AC3E}">
        <p14:creationId xmlns:p14="http://schemas.microsoft.com/office/powerpoint/2010/main" val="911708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42</a:t>
            </a:fld>
            <a:endParaRPr lang="en-US"/>
          </a:p>
        </p:txBody>
      </p:sp>
    </p:spTree>
    <p:extLst>
      <p:ext uri="{BB962C8B-B14F-4D97-AF65-F5344CB8AC3E}">
        <p14:creationId xmlns:p14="http://schemas.microsoft.com/office/powerpoint/2010/main" val="585666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97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AE heeft op deze beide vlakken de</a:t>
            </a:r>
            <a:r>
              <a:rPr lang="nl-BE" baseline="0" dirty="0"/>
              <a:t> expertise in huis</a:t>
            </a:r>
            <a:endParaRPr lang="nl-BE" dirty="0"/>
          </a:p>
          <a:p>
            <a:endParaRPr lang="nl-BE" baseline="0" dirty="0"/>
          </a:p>
          <a:p>
            <a:r>
              <a:rPr lang="nl-BE" baseline="0" dirty="0"/>
              <a:t>Enerzijds is er het UX aspect. Hoe moet een front end eruit zien om de totale ervaring van een gebruiker zo goed mogelijk te maken? Je doet dit door oa een information architecture op te zetten. Het is belangrijk om je front-end design af te checken met je gebruikers, en liefst zo snel mogelijk. Hoe sneller je deze stap opneemt in je proces, hoe minder rework later. Enkele technieken om gebruikers ervaring te capteren zijn opgelijst.</a:t>
            </a:r>
          </a:p>
          <a:p>
            <a:endParaRPr lang="nl-BE" baseline="0" dirty="0"/>
          </a:p>
          <a:p>
            <a:r>
              <a:rPr lang="nl-BE" baseline="0" dirty="0"/>
              <a:t>Anderzijds is er het technisch aspect. Eens je een fantastische UX hebt ontworpen, heb je natuurlijk technologie nodig die dat kan realiseren. AE beschikt over kennis en ervaring met de meest recente technieken om een compelling UX te realiseren. Maar we verliezen daarbij het kostenplaatje nooit uit het oog. Dat wil zeggen dat we expertise hebben in kwaliteit en ALM (om rework en regressie te vermijden), niet zomaar op de nieuwste hype springen maar een future-proof stack kiezen, en inzetten op het minimaliseren van maintenance (denk bv. aan het gebruik van hybrid frameworks: 1 code base voor alle mobiele platformen).</a:t>
            </a:r>
          </a:p>
          <a:p>
            <a:endParaRPr lang="nl-BE" baseline="0" dirty="0"/>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5</a:t>
            </a:fld>
            <a:endParaRPr lang="en-US"/>
          </a:p>
        </p:txBody>
      </p:sp>
    </p:spTree>
    <p:extLst>
      <p:ext uri="{BB962C8B-B14F-4D97-AF65-F5344CB8AC3E}">
        <p14:creationId xmlns:p14="http://schemas.microsoft.com/office/powerpoint/2010/main" val="81517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445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89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338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816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259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78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2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365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8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80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6</a:t>
            </a:fld>
            <a:endParaRPr lang="en-US"/>
          </a:p>
        </p:txBody>
      </p:sp>
    </p:spTree>
    <p:extLst>
      <p:ext uri="{BB962C8B-B14F-4D97-AF65-F5344CB8AC3E}">
        <p14:creationId xmlns:p14="http://schemas.microsoft.com/office/powerpoint/2010/main" val="1713967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701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58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425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631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585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545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77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309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343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753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baseline="0" dirty="0"/>
          </a:p>
        </p:txBody>
      </p:sp>
      <p:sp>
        <p:nvSpPr>
          <p:cNvPr id="4" name="Slide Number Placeholder 3"/>
          <p:cNvSpPr>
            <a:spLocks noGrp="1"/>
          </p:cNvSpPr>
          <p:nvPr>
            <p:ph type="sldNum" sz="quarter" idx="10"/>
          </p:nvPr>
        </p:nvSpPr>
        <p:spPr/>
        <p:txBody>
          <a:bodyPr/>
          <a:lstStyle/>
          <a:p>
            <a:fld id="{D619F00E-9A68-9A45-9A40-54379875F4A0}" type="slidenum">
              <a:rPr lang="en-US" smtClean="0"/>
              <a:t>8</a:t>
            </a:fld>
            <a:endParaRPr lang="en-US"/>
          </a:p>
        </p:txBody>
      </p:sp>
    </p:spTree>
    <p:extLst>
      <p:ext uri="{BB962C8B-B14F-4D97-AF65-F5344CB8AC3E}">
        <p14:creationId xmlns:p14="http://schemas.microsoft.com/office/powerpoint/2010/main" val="2906174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103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890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Multi platform</a:t>
            </a:r>
          </a:p>
          <a:p>
            <a:pPr marL="628650" lvl="1" indent="-171450">
              <a:buFontTx/>
              <a:buChar char="-"/>
            </a:pPr>
            <a:r>
              <a:rPr lang="nl-BE" dirty="0"/>
              <a:t>Android / iOS</a:t>
            </a:r>
          </a:p>
          <a:p>
            <a:pPr marL="628650" lvl="1" indent="-171450">
              <a:buFontTx/>
              <a:buChar char="-"/>
            </a:pPr>
            <a:r>
              <a:rPr lang="nl-BE" dirty="0"/>
              <a:t>Multiple versions of Android and iOS</a:t>
            </a:r>
          </a:p>
          <a:p>
            <a:pPr marL="171450" indent="-171450">
              <a:buFontTx/>
              <a:buChar char="-"/>
            </a:pPr>
            <a:r>
              <a:rPr lang="nl-BE" dirty="0"/>
              <a:t>Multi device</a:t>
            </a:r>
          </a:p>
          <a:p>
            <a:pPr marL="628650" lvl="1" indent="-171450">
              <a:buFontTx/>
              <a:buChar char="-"/>
            </a:pPr>
            <a:r>
              <a:rPr lang="nl-BE" dirty="0"/>
              <a:t>Multiple vendors / OS skin + tools</a:t>
            </a:r>
          </a:p>
          <a:p>
            <a:pPr marL="628650" lvl="1" indent="-171450">
              <a:buFontTx/>
              <a:buChar char="-"/>
            </a:pPr>
            <a:r>
              <a:rPr lang="nl-BE" dirty="0"/>
              <a:t>Smartphone, tablet, phablet</a:t>
            </a:r>
          </a:p>
          <a:p>
            <a:pPr marL="628650" lvl="1" indent="-171450">
              <a:buFontTx/>
              <a:buChar char="-"/>
            </a:pPr>
            <a:r>
              <a:rPr lang="nl-BE" dirty="0"/>
              <a:t>Multiple sizes</a:t>
            </a:r>
          </a:p>
          <a:p>
            <a:pPr marL="171450" indent="-171450">
              <a:buFontTx/>
              <a:buChar char="-"/>
            </a:pPr>
            <a:r>
              <a:rPr lang="nl-BE" dirty="0"/>
              <a:t>Usability</a:t>
            </a:r>
          </a:p>
          <a:p>
            <a:pPr marL="628650" lvl="1" indent="-171450">
              <a:buFontTx/>
              <a:buChar char="-"/>
            </a:pPr>
            <a:r>
              <a:rPr lang="nl-BE" dirty="0"/>
              <a:t>interactie tussen gebruiker en front end</a:t>
            </a:r>
          </a:p>
          <a:p>
            <a:pPr marL="628650" lvl="1" indent="-171450">
              <a:buFontTx/>
              <a:buChar char="-"/>
            </a:pPr>
            <a:r>
              <a:rPr lang="nl-BE" dirty="0"/>
              <a:t>muis?</a:t>
            </a:r>
            <a:r>
              <a:rPr lang="nl-BE" baseline="0" dirty="0"/>
              <a:t> touch?</a:t>
            </a:r>
          </a:p>
          <a:p>
            <a:pPr marL="628650" lvl="1" indent="-171450">
              <a:buFontTx/>
              <a:buChar char="-"/>
            </a:pPr>
            <a:r>
              <a:rPr lang="nl-BE" baseline="0" dirty="0"/>
              <a:t>waar welke data weergeven?</a:t>
            </a:r>
          </a:p>
          <a:p>
            <a:pPr marL="628650" lvl="1" indent="-171450">
              <a:buFontTx/>
              <a:buChar char="-"/>
            </a:pPr>
            <a:r>
              <a:rPr lang="nl-BE" baseline="0" dirty="0"/>
              <a:t>hoe data weergeven?</a:t>
            </a:r>
          </a:p>
          <a:p>
            <a:pPr marL="628650" lvl="1" indent="-171450">
              <a:buFontTx/>
              <a:buChar char="-"/>
            </a:pPr>
            <a:r>
              <a:rPr lang="nl-BE" baseline="0" dirty="0"/>
              <a:t>welke componenten?</a:t>
            </a:r>
          </a:p>
          <a:p>
            <a:pPr marL="628650" lvl="1" indent="-171450">
              <a:buFontTx/>
              <a:buChar char="-"/>
            </a:pPr>
            <a:r>
              <a:rPr lang="nl-BE" baseline="0" dirty="0"/>
              <a:t>lay out, navigatie</a:t>
            </a:r>
          </a:p>
          <a:p>
            <a:pPr marL="171450" lvl="0" indent="-171450">
              <a:buFontTx/>
              <a:buChar char="-"/>
            </a:pPr>
            <a:r>
              <a:rPr lang="nl-BE" dirty="0"/>
              <a:t>Accessibility</a:t>
            </a:r>
          </a:p>
          <a:p>
            <a:pPr marL="628650" lvl="1" indent="-171450">
              <a:buFontTx/>
              <a:buChar char="-"/>
            </a:pPr>
            <a:r>
              <a:rPr lang="nl-BE" dirty="0"/>
              <a:t>alternatieve</a:t>
            </a:r>
            <a:r>
              <a:rPr lang="nl-BE" baseline="0" dirty="0"/>
              <a:t> tekst op afbeeldingen</a:t>
            </a:r>
          </a:p>
          <a:p>
            <a:pPr marL="628650" lvl="1" indent="-171450">
              <a:buFontTx/>
              <a:buChar char="-"/>
            </a:pPr>
            <a:r>
              <a:rPr lang="nl-BE" baseline="0" dirty="0"/>
              <a:t>aria-labels</a:t>
            </a:r>
          </a:p>
          <a:p>
            <a:pPr marL="628650" lvl="1" indent="-171450">
              <a:buFontTx/>
              <a:buChar char="-"/>
            </a:pPr>
            <a:r>
              <a:rPr lang="nl-BE" dirty="0"/>
              <a:t>groter font</a:t>
            </a:r>
          </a:p>
          <a:p>
            <a:pPr marL="628650" lvl="1"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12</a:t>
            </a:fld>
            <a:endParaRPr lang="en-US"/>
          </a:p>
        </p:txBody>
      </p:sp>
    </p:spTree>
    <p:extLst>
      <p:ext uri="{BB962C8B-B14F-4D97-AF65-F5344CB8AC3E}">
        <p14:creationId xmlns:p14="http://schemas.microsoft.com/office/powerpoint/2010/main" val="1241149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err="1"/>
              <a:t>Modularity</a:t>
            </a:r>
            <a:r>
              <a:rPr lang="nl-BE" dirty="0"/>
              <a:t> = </a:t>
            </a:r>
            <a:r>
              <a:rPr lang="nl-BE" dirty="0" err="1"/>
              <a:t>ease</a:t>
            </a:r>
            <a:r>
              <a:rPr lang="nl-BE" dirty="0"/>
              <a:t> of mainte</a:t>
            </a:r>
            <a:r>
              <a:rPr lang="nl-BE" baseline="0" dirty="0"/>
              <a:t>nance, </a:t>
            </a:r>
            <a:r>
              <a:rPr lang="nl-BE" baseline="0" dirty="0" err="1"/>
              <a:t>resuability</a:t>
            </a:r>
            <a:r>
              <a:rPr lang="nl-BE" baseline="0" dirty="0"/>
              <a:t> of code, </a:t>
            </a:r>
            <a:r>
              <a:rPr lang="nl-BE" baseline="0" dirty="0" err="1"/>
              <a:t>refactorability</a:t>
            </a:r>
            <a:r>
              <a:rPr lang="nl-BE" baseline="0" dirty="0"/>
              <a:t>, …</a:t>
            </a:r>
          </a:p>
          <a:p>
            <a:pPr marL="171450" indent="-171450">
              <a:buFontTx/>
              <a:buChar char="-"/>
            </a:pPr>
            <a:r>
              <a:rPr lang="nl-BE" baseline="0" dirty="0" err="1"/>
              <a:t>Quality</a:t>
            </a:r>
            <a:r>
              <a:rPr lang="nl-BE" baseline="0" dirty="0"/>
              <a:t> = code </a:t>
            </a:r>
            <a:r>
              <a:rPr lang="nl-BE" baseline="0" dirty="0" err="1"/>
              <a:t>quality</a:t>
            </a:r>
            <a:r>
              <a:rPr lang="nl-BE" baseline="0" dirty="0"/>
              <a:t> maar ook </a:t>
            </a:r>
            <a:r>
              <a:rPr lang="nl-BE" baseline="0" dirty="0" err="1"/>
              <a:t>application</a:t>
            </a:r>
            <a:r>
              <a:rPr lang="nl-BE" baseline="0" dirty="0"/>
              <a:t> </a:t>
            </a:r>
            <a:r>
              <a:rPr lang="nl-BE" baseline="0" dirty="0" err="1"/>
              <a:t>quality</a:t>
            </a:r>
            <a:r>
              <a:rPr lang="nl-BE" baseline="0" dirty="0"/>
              <a:t> =&gt; </a:t>
            </a:r>
            <a:r>
              <a:rPr lang="nl-BE" baseline="0" dirty="0" err="1"/>
              <a:t>automated</a:t>
            </a:r>
            <a:r>
              <a:rPr lang="nl-BE" baseline="0" dirty="0"/>
              <a:t> </a:t>
            </a:r>
            <a:r>
              <a:rPr lang="nl-BE" baseline="0" dirty="0" err="1"/>
              <a:t>testing</a:t>
            </a:r>
            <a:r>
              <a:rPr lang="nl-BE" baseline="0" dirty="0"/>
              <a:t>, user </a:t>
            </a:r>
            <a:r>
              <a:rPr lang="nl-BE" baseline="0" dirty="0" err="1"/>
              <a:t>testing</a:t>
            </a:r>
            <a:r>
              <a:rPr lang="nl-BE" baseline="0" dirty="0"/>
              <a:t>, </a:t>
            </a:r>
            <a:r>
              <a:rPr lang="nl-BE" baseline="0" dirty="0" err="1"/>
              <a:t>debugging</a:t>
            </a:r>
            <a:r>
              <a:rPr lang="nl-BE" baseline="0" dirty="0"/>
              <a:t>, …</a:t>
            </a:r>
          </a:p>
          <a:p>
            <a:pPr marL="171450" indent="-171450">
              <a:buFontTx/>
              <a:buChar char="-"/>
            </a:pPr>
            <a:r>
              <a:rPr lang="nl-BE" baseline="0" dirty="0"/>
              <a:t>UI/UX = </a:t>
            </a:r>
            <a:r>
              <a:rPr lang="nl-BE" baseline="0" dirty="0" err="1"/>
              <a:t>usability</a:t>
            </a:r>
            <a:r>
              <a:rPr lang="nl-BE" baseline="0" dirty="0"/>
              <a:t>, navigatie, huisstijl (kleuren, fonts, …), </a:t>
            </a:r>
            <a:r>
              <a:rPr lang="nl-BE" baseline="0" dirty="0" err="1"/>
              <a:t>responsiveness</a:t>
            </a:r>
            <a:r>
              <a:rPr lang="nl-BE" baseline="0" dirty="0"/>
              <a:t>, (browser) </a:t>
            </a:r>
            <a:r>
              <a:rPr lang="nl-BE" baseline="0" dirty="0" err="1"/>
              <a:t>compatibility</a:t>
            </a:r>
            <a:endParaRPr lang="nl-BE" baseline="0" dirty="0"/>
          </a:p>
          <a:p>
            <a:pPr marL="171450" indent="-171450">
              <a:buFontTx/>
              <a:buChar char="-"/>
            </a:pPr>
            <a:r>
              <a:rPr lang="nl-BE" baseline="0" dirty="0"/>
              <a:t>State = user </a:t>
            </a:r>
            <a:r>
              <a:rPr lang="nl-BE" baseline="0" dirty="0" err="1"/>
              <a:t>preferences</a:t>
            </a:r>
            <a:r>
              <a:rPr lang="nl-BE" baseline="0" dirty="0"/>
              <a:t> bijhouden, </a:t>
            </a:r>
            <a:r>
              <a:rPr lang="nl-BE" baseline="0" dirty="0" err="1"/>
              <a:t>bookmarkability</a:t>
            </a:r>
            <a:endParaRPr lang="nl-BE" baseline="0" dirty="0"/>
          </a:p>
          <a:p>
            <a:pPr marL="171450" indent="-171450">
              <a:buFontTx/>
              <a:buChar char="-"/>
            </a:pPr>
            <a:r>
              <a:rPr lang="nl-BE" baseline="0" dirty="0"/>
              <a:t>BE </a:t>
            </a:r>
            <a:r>
              <a:rPr lang="nl-BE" baseline="0" dirty="0" err="1"/>
              <a:t>connectivity</a:t>
            </a:r>
            <a:r>
              <a:rPr lang="nl-BE" baseline="0" dirty="0"/>
              <a:t> = API design, API </a:t>
            </a:r>
            <a:r>
              <a:rPr lang="nl-BE" baseline="0" dirty="0" err="1"/>
              <a:t>consumption</a:t>
            </a:r>
            <a:r>
              <a:rPr lang="nl-BE" baseline="0" dirty="0"/>
              <a:t>, API call </a:t>
            </a:r>
            <a:r>
              <a:rPr lang="nl-BE" baseline="0" dirty="0" err="1"/>
              <a:t>caching</a:t>
            </a:r>
            <a:endParaRPr lang="nl-BE" baseline="0" dirty="0"/>
          </a:p>
          <a:p>
            <a:pPr marL="171450" indent="-171450">
              <a:buFontTx/>
              <a:buChar char="-"/>
            </a:pPr>
            <a:r>
              <a:rPr lang="nl-BE" baseline="0" dirty="0"/>
              <a:t>Security = </a:t>
            </a:r>
            <a:r>
              <a:rPr lang="nl-BE" baseline="0" dirty="0" err="1"/>
              <a:t>authentication</a:t>
            </a:r>
            <a:r>
              <a:rPr lang="nl-BE" baseline="0" dirty="0"/>
              <a:t>, XSS, CSRF, CSP</a:t>
            </a:r>
          </a:p>
          <a:p>
            <a:pPr marL="171450" indent="-171450">
              <a:buFontTx/>
              <a:buChar char="-"/>
            </a:pPr>
            <a:r>
              <a:rPr lang="nl-BE" baseline="0" dirty="0"/>
              <a:t>Error handling = </a:t>
            </a:r>
          </a:p>
          <a:p>
            <a:pPr marL="628650" lvl="1" indent="-171450">
              <a:buFontTx/>
              <a:buChar char="-"/>
            </a:pPr>
            <a:r>
              <a:rPr lang="nl-BE" baseline="0" dirty="0"/>
              <a:t>form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errors</a:t>
            </a:r>
            <a:r>
              <a:rPr lang="nl-BE" baseline="0" dirty="0"/>
              <a:t>, </a:t>
            </a:r>
            <a:r>
              <a:rPr lang="nl-BE" baseline="0" dirty="0" err="1"/>
              <a:t>when</a:t>
            </a:r>
            <a:r>
              <a:rPr lang="nl-BE" baseline="0" dirty="0"/>
              <a:t> </a:t>
            </a:r>
            <a:r>
              <a:rPr lang="nl-BE" baseline="0" dirty="0" err="1"/>
              <a:t>to</a:t>
            </a:r>
            <a:r>
              <a:rPr lang="nl-BE" baseline="0" dirty="0"/>
              <a:t> </a:t>
            </a:r>
            <a:r>
              <a:rPr lang="nl-BE" baseline="0" dirty="0" err="1"/>
              <a:t>validate</a:t>
            </a:r>
            <a:r>
              <a:rPr lang="nl-BE" baseline="0" dirty="0"/>
              <a:t>, </a:t>
            </a:r>
          </a:p>
          <a:p>
            <a:pPr marL="628650" lvl="1" indent="-171450">
              <a:buFontTx/>
              <a:buChar char="-"/>
            </a:pPr>
            <a:r>
              <a:rPr lang="nl-BE" baseline="0" dirty="0"/>
              <a:t>back end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and</a:t>
            </a:r>
            <a:r>
              <a:rPr lang="nl-BE" baseline="0" dirty="0"/>
              <a:t> handle business </a:t>
            </a:r>
            <a:r>
              <a:rPr lang="nl-BE" baseline="0" dirty="0" err="1"/>
              <a:t>exceptions</a:t>
            </a:r>
            <a:r>
              <a:rPr lang="nl-BE" baseline="0" dirty="0"/>
              <a:t>, offline, server error, failure recovery</a:t>
            </a:r>
          </a:p>
          <a:p>
            <a:pPr marL="171450" lvl="0" indent="-171450">
              <a:buFontTx/>
              <a:buChar char="-"/>
            </a:pPr>
            <a:r>
              <a:rPr lang="nl-BE" baseline="0" dirty="0"/>
              <a:t>Performance = time </a:t>
            </a:r>
            <a:r>
              <a:rPr lang="nl-BE" baseline="0" dirty="0" err="1"/>
              <a:t>to</a:t>
            </a:r>
            <a:r>
              <a:rPr lang="nl-BE" baseline="0" dirty="0"/>
              <a:t> display, time </a:t>
            </a:r>
            <a:r>
              <a:rPr lang="nl-BE" baseline="0" dirty="0" err="1"/>
              <a:t>to</a:t>
            </a:r>
            <a:r>
              <a:rPr lang="nl-BE" baseline="0" dirty="0"/>
              <a:t> </a:t>
            </a:r>
            <a:r>
              <a:rPr lang="nl-BE" baseline="0" dirty="0" err="1"/>
              <a:t>interactive</a:t>
            </a:r>
            <a:r>
              <a:rPr lang="nl-BE" baseline="0" dirty="0"/>
              <a:t>, UI </a:t>
            </a:r>
            <a:r>
              <a:rPr lang="nl-BE" baseline="0" dirty="0" err="1"/>
              <a:t>smoothness</a:t>
            </a:r>
            <a:r>
              <a:rPr lang="nl-BE" baseline="0" dirty="0"/>
              <a:t>, </a:t>
            </a:r>
            <a:r>
              <a:rPr lang="nl-BE" baseline="0" dirty="0" err="1"/>
              <a:t>amount</a:t>
            </a:r>
            <a:r>
              <a:rPr lang="nl-BE" baseline="0" dirty="0"/>
              <a:t> of data, resource </a:t>
            </a:r>
            <a:r>
              <a:rPr lang="nl-BE" baseline="0" dirty="0" err="1"/>
              <a:t>caching</a:t>
            </a:r>
            <a:endParaRPr lang="nl-BE" baseline="0" dirty="0"/>
          </a:p>
          <a:p>
            <a:pPr marL="171450" lvl="0" indent="-171450">
              <a:buFontTx/>
              <a:buChar char="-"/>
            </a:pPr>
            <a:r>
              <a:rPr lang="nl-BE" baseline="0" dirty="0"/>
              <a:t>ALM = set up </a:t>
            </a:r>
            <a:r>
              <a:rPr lang="nl-BE" baseline="0" dirty="0" err="1"/>
              <a:t>to</a:t>
            </a:r>
            <a:r>
              <a:rPr lang="nl-BE" baseline="0" dirty="0"/>
              <a:t> serve </a:t>
            </a:r>
            <a:r>
              <a:rPr lang="nl-BE" baseline="0" dirty="0" err="1"/>
              <a:t>locally</a:t>
            </a:r>
            <a:r>
              <a:rPr lang="nl-BE" baseline="0" dirty="0"/>
              <a:t>, </a:t>
            </a:r>
            <a:r>
              <a:rPr lang="nl-BE" baseline="0" dirty="0" err="1"/>
              <a:t>build</a:t>
            </a:r>
            <a:r>
              <a:rPr lang="nl-BE" baseline="0" dirty="0"/>
              <a:t>, </a:t>
            </a:r>
            <a:r>
              <a:rPr lang="nl-BE" baseline="0" dirty="0" err="1"/>
              <a:t>build</a:t>
            </a:r>
            <a:r>
              <a:rPr lang="nl-BE" baseline="0" dirty="0"/>
              <a:t> </a:t>
            </a:r>
            <a:r>
              <a:rPr lang="nl-BE" baseline="0" dirty="0" err="1"/>
              <a:t>for</a:t>
            </a:r>
            <a:r>
              <a:rPr lang="nl-BE" baseline="0" dirty="0"/>
              <a:t> </a:t>
            </a:r>
            <a:r>
              <a:rPr lang="nl-BE" baseline="0" dirty="0" err="1"/>
              <a:t>prod</a:t>
            </a:r>
            <a:r>
              <a:rPr lang="nl-BE" baseline="0" dirty="0"/>
              <a:t>, run code </a:t>
            </a:r>
            <a:r>
              <a:rPr lang="nl-BE" baseline="0" dirty="0" err="1"/>
              <a:t>quality</a:t>
            </a:r>
            <a:r>
              <a:rPr lang="nl-BE" baseline="0" dirty="0"/>
              <a:t> checks + tests in CI, </a:t>
            </a:r>
            <a:r>
              <a:rPr lang="nl-BE" baseline="0" dirty="0" err="1"/>
              <a:t>build</a:t>
            </a:r>
            <a:r>
              <a:rPr lang="nl-BE" baseline="0" dirty="0"/>
              <a:t> via CI, </a:t>
            </a:r>
            <a:r>
              <a:rPr lang="nl-BE" baseline="0" dirty="0" err="1"/>
              <a:t>deploy</a:t>
            </a:r>
            <a:r>
              <a:rPr lang="nl-BE" baseline="0" dirty="0"/>
              <a:t> via CI</a:t>
            </a:r>
          </a:p>
          <a:p>
            <a:pPr marL="171450" lvl="0" indent="-171450">
              <a:buFontTx/>
              <a:buChar char="-"/>
            </a:pPr>
            <a:endParaRPr lang="nl-BE" baseline="0" dirty="0"/>
          </a:p>
          <a:p>
            <a:r>
              <a:rPr lang="nl-BE" baseline="0" dirty="0" err="1"/>
              <a:t>Choosing</a:t>
            </a:r>
            <a:r>
              <a:rPr lang="nl-BE" baseline="0" dirty="0"/>
              <a:t> </a:t>
            </a:r>
            <a:r>
              <a:rPr lang="nl-BE" baseline="0" dirty="0" err="1"/>
              <a:t>future</a:t>
            </a:r>
            <a:r>
              <a:rPr lang="nl-BE" baseline="0" dirty="0"/>
              <a:t> </a:t>
            </a:r>
            <a:r>
              <a:rPr lang="nl-BE" baseline="0" dirty="0" err="1"/>
              <a:t>proof</a:t>
            </a:r>
            <a:r>
              <a:rPr lang="nl-BE" baseline="0" dirty="0"/>
              <a:t> </a:t>
            </a:r>
            <a:r>
              <a:rPr lang="nl-BE" baseline="0" dirty="0" err="1"/>
              <a:t>technology</a:t>
            </a:r>
            <a:r>
              <a:rPr lang="nl-BE" baseline="0" dirty="0"/>
              <a:t> is </a:t>
            </a:r>
            <a:r>
              <a:rPr lang="nl-BE" baseline="0" dirty="0" err="1"/>
              <a:t>very</a:t>
            </a:r>
            <a:r>
              <a:rPr lang="nl-BE" baseline="0" dirty="0"/>
              <a:t> important =&gt; </a:t>
            </a:r>
            <a:r>
              <a:rPr lang="nl-BE" baseline="0" dirty="0" err="1"/>
              <a:t>all</a:t>
            </a:r>
            <a:r>
              <a:rPr lang="nl-BE" baseline="0" dirty="0"/>
              <a:t> these </a:t>
            </a:r>
            <a:r>
              <a:rPr lang="nl-BE" baseline="0" dirty="0" err="1"/>
              <a:t>requirements</a:t>
            </a:r>
            <a:r>
              <a:rPr lang="nl-BE" baseline="0" dirty="0"/>
              <a:t> </a:t>
            </a:r>
            <a:r>
              <a:rPr lang="nl-BE" baseline="0" dirty="0" err="1"/>
              <a:t>need</a:t>
            </a:r>
            <a:r>
              <a:rPr lang="nl-BE" baseline="0" dirty="0"/>
              <a:t> </a:t>
            </a:r>
            <a:r>
              <a:rPr lang="nl-BE" baseline="0" dirty="0" err="1"/>
              <a:t>to</a:t>
            </a:r>
            <a:r>
              <a:rPr lang="nl-BE" baseline="0" dirty="0"/>
              <a:t> </a:t>
            </a:r>
            <a:r>
              <a:rPr lang="nl-BE" baseline="0" dirty="0" err="1"/>
              <a:t>be</a:t>
            </a:r>
            <a:r>
              <a:rPr lang="nl-BE" baseline="0" dirty="0"/>
              <a:t> </a:t>
            </a:r>
            <a:r>
              <a:rPr lang="nl-BE" baseline="0" dirty="0" err="1"/>
              <a:t>kept</a:t>
            </a:r>
            <a:r>
              <a:rPr lang="nl-BE" baseline="0" dirty="0"/>
              <a:t> in mind</a:t>
            </a:r>
          </a:p>
          <a:p>
            <a:endParaRPr lang="nl-BE" baseline="0" dirty="0"/>
          </a:p>
          <a:p>
            <a:r>
              <a:rPr lang="nl-BE" baseline="0" dirty="0"/>
              <a:t>=&gt; Overlap met andere domeinen zoals UX/CX, QA, TA, Security, Integration</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13</a:t>
            </a:fld>
            <a:endParaRPr lang="en-US"/>
          </a:p>
        </p:txBody>
      </p:sp>
    </p:spTree>
    <p:extLst>
      <p:ext uri="{BB962C8B-B14F-4D97-AF65-F5344CB8AC3E}">
        <p14:creationId xmlns:p14="http://schemas.microsoft.com/office/powerpoint/2010/main" val="695708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baseline="0" dirty="0" err="1"/>
              <a:t>Coding</a:t>
            </a:r>
            <a:r>
              <a:rPr lang="nl-BE" baseline="0" dirty="0"/>
              <a:t> </a:t>
            </a:r>
            <a:r>
              <a:rPr lang="nl-BE" baseline="0" dirty="0" err="1"/>
              <a:t>guidelines</a:t>
            </a:r>
            <a:endParaRPr lang="nl-BE" baseline="0" dirty="0"/>
          </a:p>
          <a:p>
            <a:pPr marL="800100" lvl="1" indent="-342900">
              <a:buFontTx/>
              <a:buChar char="-"/>
            </a:pPr>
            <a:r>
              <a:rPr lang="en-US" sz="2400" kern="1200" dirty="0">
                <a:solidFill>
                  <a:srgbClr val="DD5A1F"/>
                </a:solidFill>
                <a:latin typeface="+mn-lt"/>
                <a:ea typeface="+mn-ea"/>
                <a:cs typeface="+mn-cs"/>
              </a:rPr>
              <a:t>How to structure your code</a:t>
            </a:r>
          </a:p>
          <a:p>
            <a:pPr marL="800100" lvl="1" indent="-342900">
              <a:buFontTx/>
              <a:buChar char="-"/>
            </a:pPr>
            <a:r>
              <a:rPr lang="en-US" sz="2400" kern="1200" dirty="0">
                <a:solidFill>
                  <a:srgbClr val="DD5A1F"/>
                </a:solidFill>
                <a:latin typeface="+mn-lt"/>
                <a:ea typeface="+mn-ea"/>
                <a:cs typeface="+mn-cs"/>
              </a:rPr>
              <a:t>Casing,</a:t>
            </a:r>
            <a:r>
              <a:rPr lang="en-US" sz="2400" kern="1200" baseline="0" dirty="0">
                <a:solidFill>
                  <a:srgbClr val="DD5A1F"/>
                </a:solidFill>
                <a:latin typeface="+mn-lt"/>
                <a:ea typeface="+mn-ea"/>
                <a:cs typeface="+mn-cs"/>
              </a:rPr>
              <a:t> file names, semicolons, curly braces, small functions, descriptive names</a:t>
            </a:r>
            <a:endParaRPr lang="en-US" sz="2400" kern="1200" dirty="0">
              <a:solidFill>
                <a:srgbClr val="DD5A1F"/>
              </a:solidFill>
              <a:latin typeface="+mn-lt"/>
              <a:ea typeface="+mn-ea"/>
              <a:cs typeface="+mn-cs"/>
            </a:endParaRPr>
          </a:p>
          <a:p>
            <a:pPr marL="171450" lvl="0" indent="-171450">
              <a:buFontTx/>
              <a:buChar char="-"/>
            </a:pPr>
            <a:r>
              <a:rPr lang="en-US" sz="2400" kern="1200" dirty="0">
                <a:solidFill>
                  <a:srgbClr val="DD5A1F"/>
                </a:solidFill>
                <a:latin typeface="+mn-lt"/>
                <a:ea typeface="+mn-ea"/>
                <a:cs typeface="+mn-cs"/>
              </a:rPr>
              <a:t>Best practices</a:t>
            </a:r>
          </a:p>
          <a:p>
            <a:pPr marL="628650" lvl="1" indent="-171450">
              <a:buFontTx/>
              <a:buChar char="-"/>
            </a:pPr>
            <a:r>
              <a:rPr lang="en-US" sz="2400" kern="1200" dirty="0">
                <a:solidFill>
                  <a:srgbClr val="DD5A1F"/>
                </a:solidFill>
                <a:latin typeface="+mn-lt"/>
                <a:ea typeface="+mn-ea"/>
                <a:cs typeface="+mn-cs"/>
              </a:rPr>
              <a:t>Best practices for coding,</a:t>
            </a:r>
            <a:r>
              <a:rPr lang="en-US" sz="2400" kern="1200" baseline="0" dirty="0">
                <a:solidFill>
                  <a:srgbClr val="DD5A1F"/>
                </a:solidFill>
                <a:latin typeface="+mn-lt"/>
                <a:ea typeface="+mn-ea"/>
                <a:cs typeface="+mn-cs"/>
              </a:rPr>
              <a:t> performance, testing, </a:t>
            </a:r>
            <a:endParaRPr lang="en-US" sz="2400" kern="1200" dirty="0">
              <a:solidFill>
                <a:srgbClr val="DD5A1F"/>
              </a:solidFill>
              <a:latin typeface="+mn-lt"/>
              <a:ea typeface="+mn-ea"/>
              <a:cs typeface="+mn-cs"/>
            </a:endParaRPr>
          </a:p>
          <a:p>
            <a:pPr marL="628650" lvl="1" indent="-171450">
              <a:buFontTx/>
              <a:buChar char="-"/>
            </a:pPr>
            <a:r>
              <a:rPr lang="en-US" sz="2400" kern="1200" dirty="0">
                <a:solidFill>
                  <a:srgbClr val="DD5A1F"/>
                </a:solidFill>
                <a:latin typeface="+mn-lt"/>
                <a:ea typeface="+mn-ea"/>
                <a:cs typeface="+mn-cs"/>
              </a:rPr>
              <a:t>How to write maintainable code</a:t>
            </a:r>
          </a:p>
          <a:p>
            <a:pPr marL="171450" lvl="0" indent="-171450">
              <a:buFontTx/>
              <a:buChar char="-"/>
            </a:pPr>
            <a:r>
              <a:rPr lang="en-US" sz="2400" kern="1200" dirty="0">
                <a:solidFill>
                  <a:srgbClr val="DD5A1F"/>
                </a:solidFill>
                <a:latin typeface="+mn-lt"/>
                <a:ea typeface="+mn-ea"/>
                <a:cs typeface="+mn-cs"/>
              </a:rPr>
              <a:t>Project structure</a:t>
            </a:r>
          </a:p>
          <a:p>
            <a:pPr marL="628650" lvl="1" indent="-171450">
              <a:buFontTx/>
              <a:buChar char="-"/>
            </a:pPr>
            <a:r>
              <a:rPr lang="en-US" sz="2400" kern="1200" dirty="0">
                <a:solidFill>
                  <a:srgbClr val="DD5A1F"/>
                </a:solidFill>
                <a:latin typeface="+mn-lt"/>
                <a:ea typeface="+mn-ea"/>
                <a:cs typeface="+mn-cs"/>
              </a:rPr>
              <a:t>Separate project for front end + separate repo as well</a:t>
            </a:r>
          </a:p>
          <a:p>
            <a:pPr marL="628650" lvl="1" indent="-171450">
              <a:buFontTx/>
              <a:buChar char="-"/>
            </a:pPr>
            <a:r>
              <a:rPr lang="en-US" sz="2400" kern="1200" dirty="0">
                <a:solidFill>
                  <a:srgbClr val="DD5A1F"/>
                </a:solidFill>
                <a:latin typeface="+mn-lt"/>
                <a:ea typeface="+mn-ea"/>
                <a:cs typeface="+mn-cs"/>
              </a:rPr>
              <a:t>LIFT: </a:t>
            </a:r>
          </a:p>
          <a:p>
            <a:pPr marL="1085850" lvl="2" indent="-171450">
              <a:buFontTx/>
              <a:buChar char="-"/>
            </a:pPr>
            <a:r>
              <a:rPr lang="en-US" sz="2400" kern="1200" dirty="0">
                <a:solidFill>
                  <a:srgbClr val="DD5A1F"/>
                </a:solidFill>
                <a:latin typeface="+mn-lt"/>
                <a:ea typeface="+mn-ea"/>
                <a:cs typeface="+mn-cs"/>
              </a:rPr>
              <a:t>Locate: make locating your code intuitive, simple and fast</a:t>
            </a:r>
          </a:p>
          <a:p>
            <a:pPr marL="1085850" lvl="2" indent="-171450">
              <a:buFontTx/>
              <a:buChar char="-"/>
            </a:pPr>
            <a:r>
              <a:rPr lang="en-US" sz="2400" kern="1200" dirty="0">
                <a:solidFill>
                  <a:srgbClr val="DD5A1F"/>
                </a:solidFill>
                <a:latin typeface="+mn-lt"/>
                <a:ea typeface="+mn-ea"/>
                <a:cs typeface="+mn-cs"/>
              </a:rPr>
              <a:t>Identify: when looking</a:t>
            </a:r>
            <a:r>
              <a:rPr lang="en-US" sz="2400" kern="1200" baseline="0" dirty="0">
                <a:solidFill>
                  <a:srgbClr val="DD5A1F"/>
                </a:solidFill>
                <a:latin typeface="+mn-lt"/>
                <a:ea typeface="+mn-ea"/>
                <a:cs typeface="+mn-cs"/>
              </a:rPr>
              <a:t> at file you should instantly know what it contains and represents</a:t>
            </a:r>
          </a:p>
          <a:p>
            <a:pPr marL="1085850" lvl="2" indent="-171450">
              <a:buFontTx/>
              <a:buChar char="-"/>
            </a:pPr>
            <a:r>
              <a:rPr lang="en-US" sz="2400" kern="1200" baseline="0" dirty="0">
                <a:solidFill>
                  <a:srgbClr val="DD5A1F"/>
                </a:solidFill>
                <a:latin typeface="+mn-lt"/>
                <a:ea typeface="+mn-ea"/>
                <a:cs typeface="+mn-cs"/>
              </a:rPr>
              <a:t>Flat: keep a flat folder structure as long as possible</a:t>
            </a:r>
          </a:p>
          <a:p>
            <a:pPr marL="1085850" lvl="2" indent="-171450">
              <a:buFontTx/>
              <a:buChar char="-"/>
            </a:pPr>
            <a:r>
              <a:rPr lang="en-US" sz="2400" kern="1200" baseline="0" dirty="0">
                <a:solidFill>
                  <a:srgbClr val="DD5A1F"/>
                </a:solidFill>
                <a:latin typeface="+mn-lt"/>
                <a:ea typeface="+mn-ea"/>
                <a:cs typeface="+mn-cs"/>
              </a:rPr>
              <a:t>T-DRY: try to stick to DRY, don’t go nuts and sacrifice readability</a:t>
            </a:r>
          </a:p>
          <a:p>
            <a:pPr marL="171450" lvl="0" indent="-171450">
              <a:buFontTx/>
              <a:buChar char="-"/>
            </a:pPr>
            <a:r>
              <a:rPr lang="en-US" kern="1200" baseline="0" dirty="0">
                <a:solidFill>
                  <a:srgbClr val="DD5A1F"/>
                </a:solidFill>
                <a:latin typeface="+mn-lt"/>
                <a:ea typeface="+mn-ea"/>
                <a:cs typeface="+mn-cs"/>
              </a:rPr>
              <a:t>Modular architecture</a:t>
            </a:r>
          </a:p>
          <a:p>
            <a:pPr marL="628650" lvl="1" indent="-171450">
              <a:buFontTx/>
              <a:buChar char="-"/>
            </a:pPr>
            <a:r>
              <a:rPr lang="en-US" kern="1200" baseline="0" dirty="0">
                <a:solidFill>
                  <a:srgbClr val="DD5A1F"/>
                </a:solidFill>
                <a:latin typeface="+mn-lt"/>
                <a:ea typeface="+mn-ea"/>
                <a:cs typeface="+mn-cs"/>
              </a:rPr>
              <a:t>Use (Angular) feature modules over technical modules</a:t>
            </a:r>
          </a:p>
          <a:p>
            <a:pPr marL="628650" lvl="1" indent="-171450">
              <a:buFontTx/>
              <a:buChar char="-"/>
            </a:pPr>
            <a:r>
              <a:rPr lang="en-US" kern="1200" baseline="0" dirty="0">
                <a:solidFill>
                  <a:srgbClr val="DD5A1F"/>
                </a:solidFill>
                <a:latin typeface="+mn-lt"/>
                <a:ea typeface="+mn-ea"/>
                <a:cs typeface="+mn-cs"/>
              </a:rPr>
              <a:t>Make self containing modules (= own routing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responsible for own dependencies, exports, …)</a:t>
            </a:r>
          </a:p>
          <a:p>
            <a:pPr marL="628650" lvl="1" indent="-171450">
              <a:buFontTx/>
              <a:buChar char="-"/>
            </a:pPr>
            <a:r>
              <a:rPr lang="en-US" kern="1200" baseline="0" dirty="0">
                <a:solidFill>
                  <a:srgbClr val="DD5A1F"/>
                </a:solidFill>
                <a:latin typeface="+mn-lt"/>
                <a:ea typeface="+mn-ea"/>
                <a:cs typeface="+mn-cs"/>
              </a:rPr>
              <a:t>If parts of app are reused by other components, use a shared module</a:t>
            </a:r>
          </a:p>
          <a:p>
            <a:pPr marL="628650" lvl="1" indent="-171450">
              <a:buFontTx/>
              <a:buChar char="-"/>
            </a:pPr>
            <a:r>
              <a:rPr lang="en-US" kern="1200" baseline="0" dirty="0">
                <a:solidFill>
                  <a:srgbClr val="DD5A1F"/>
                </a:solidFill>
                <a:latin typeface="+mn-lt"/>
                <a:ea typeface="+mn-ea"/>
                <a:cs typeface="+mn-cs"/>
              </a:rPr>
              <a:t>Reusable code by multiple projects: consider creating 1 or more NPM modules</a:t>
            </a:r>
          </a:p>
          <a:p>
            <a:pPr marL="171450" lvl="0" indent="-171450">
              <a:buFontTx/>
              <a:buChar char="-"/>
            </a:pPr>
            <a:r>
              <a:rPr lang="en-US" kern="1200" baseline="0" dirty="0">
                <a:solidFill>
                  <a:srgbClr val="DD5A1F"/>
                </a:solidFill>
                <a:latin typeface="+mn-lt"/>
                <a:ea typeface="+mn-ea"/>
                <a:cs typeface="+mn-cs"/>
              </a:rPr>
              <a:t>ALM setup</a:t>
            </a:r>
          </a:p>
          <a:p>
            <a:pPr marL="628650" lvl="1" indent="-171450">
              <a:buFontTx/>
              <a:buChar char="-"/>
            </a:pPr>
            <a:r>
              <a:rPr lang="en-US" kern="1200" baseline="0" dirty="0">
                <a:solidFill>
                  <a:srgbClr val="DD5A1F"/>
                </a:solidFill>
                <a:latin typeface="+mn-lt"/>
                <a:ea typeface="+mn-ea"/>
                <a:cs typeface="+mn-cs"/>
              </a:rPr>
              <a:t>Define how to fetch and use dependencies, do static code analysis, code compilation, unit and integration testing, build, deployment</a:t>
            </a:r>
          </a:p>
          <a:p>
            <a:pPr marL="628650" lvl="1" indent="-171450">
              <a:buFontTx/>
              <a:buChar char="-"/>
            </a:pPr>
            <a:r>
              <a:rPr lang="en-US" kern="1200" baseline="0" dirty="0">
                <a:solidFill>
                  <a:srgbClr val="DD5A1F"/>
                </a:solidFill>
                <a:latin typeface="+mn-lt"/>
                <a:ea typeface="+mn-ea"/>
                <a:cs typeface="+mn-cs"/>
              </a:rPr>
              <a:t>Plug this setup in the CI =&gt; specific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for front end</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16</a:t>
            </a:fld>
            <a:endParaRPr lang="en-US"/>
          </a:p>
        </p:txBody>
      </p:sp>
    </p:spTree>
    <p:extLst>
      <p:ext uri="{BB962C8B-B14F-4D97-AF65-F5344CB8AC3E}">
        <p14:creationId xmlns:p14="http://schemas.microsoft.com/office/powerpoint/2010/main" val="241738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18</a:t>
            </a:fld>
            <a:endParaRPr lang="en-US"/>
          </a:p>
        </p:txBody>
      </p:sp>
    </p:spTree>
    <p:extLst>
      <p:ext uri="{BB962C8B-B14F-4D97-AF65-F5344CB8AC3E}">
        <p14:creationId xmlns:p14="http://schemas.microsoft.com/office/powerpoint/2010/main" val="4236343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bg1"/>
                </a:solidFill>
              </a:defRPr>
            </a:lvl1pPr>
          </a:lstStyle>
          <a:p>
            <a:r>
              <a:rPr lang="en-US" dirty="0"/>
              <a:t>AE Confidential</a:t>
            </a:r>
          </a:p>
        </p:txBody>
      </p:sp>
      <p:sp>
        <p:nvSpPr>
          <p:cNvPr id="6"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129667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11"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ea typeface="Verdana" charset="0"/>
                <a:cs typeface="Verdana"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extLst>
      <p:ext uri="{BB962C8B-B14F-4D97-AF65-F5344CB8AC3E}">
        <p14:creationId xmlns:p14="http://schemas.microsoft.com/office/powerpoint/2010/main" val="176460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 Quote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041" y="1827566"/>
            <a:ext cx="6732403" cy="4194213"/>
          </a:xfrm>
        </p:spPr>
        <p:txBody>
          <a:bodyPr/>
          <a:lstStyle>
            <a:lvl1pPr marL="0" indent="0">
              <a:buFontTx/>
              <a:buNone/>
              <a:defRPr sz="2400">
                <a:solidFill>
                  <a:schemeClr val="bg1"/>
                </a:solidFill>
              </a:defRPr>
            </a:lvl1pPr>
            <a:lvl2pPr marL="0" indent="0">
              <a:buNone/>
              <a:defRPr sz="1600" i="1">
                <a:solidFill>
                  <a:schemeClr val="bg1"/>
                </a:solidFill>
              </a:defRPr>
            </a:lvl2pPr>
            <a:lvl3pPr>
              <a:defRPr>
                <a:solidFill>
                  <a:schemeClr val="bg1"/>
                </a:solidFill>
              </a:defRPr>
            </a:lvl3pPr>
            <a:lvl4pPr>
              <a:defRPr>
                <a:solidFill>
                  <a:schemeClr val="bg1"/>
                </a:solidFill>
              </a:defRPr>
            </a:lvl4pPr>
            <a:lvl5pPr marL="952476" indent="-237061">
              <a:defRPr>
                <a:solidFill>
                  <a:schemeClr val="bg1"/>
                </a:solidFill>
              </a:defRPr>
            </a:lvl5pPr>
          </a:lstStyle>
          <a:p>
            <a:pPr lvl="0"/>
            <a:r>
              <a:rPr lang="nl-BE" dirty="0"/>
              <a:t>Click to edit Master text styles</a:t>
            </a:r>
          </a:p>
          <a:p>
            <a:pPr lvl="1"/>
            <a:r>
              <a:rPr lang="nl-BE" dirty="0"/>
              <a:t>Second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383840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grpSp>
        <p:nvGrpSpPr>
          <p:cNvPr id="14" name="Group 13"/>
          <p:cNvGrpSpPr/>
          <p:nvPr/>
        </p:nvGrpSpPr>
        <p:grpSpPr>
          <a:xfrm>
            <a:off x="609600" y="2057400"/>
            <a:ext cx="10972800" cy="4800600"/>
            <a:chOff x="609600" y="0"/>
            <a:chExt cx="10972800" cy="6858000"/>
          </a:xfrm>
        </p:grpSpPr>
        <p:cxnSp>
          <p:nvCxnSpPr>
            <p:cNvPr id="15" name="Straight Connector 14"/>
            <p:cNvCxnSpPr/>
            <p:nvPr/>
          </p:nvCxnSpPr>
          <p:spPr>
            <a:xfrm>
              <a:off x="609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19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28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8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8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57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67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96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76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86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05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15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24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534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144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53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0363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972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2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21920" y="5934075"/>
            <a:ext cx="11948160" cy="695325"/>
            <a:chOff x="121920" y="6553200"/>
            <a:chExt cx="11948160" cy="304800"/>
          </a:xfrm>
        </p:grpSpPr>
        <p:grpSp>
          <p:nvGrpSpPr>
            <p:cNvPr id="35" name="Group 34"/>
            <p:cNvGrpSpPr/>
            <p:nvPr/>
          </p:nvGrpSpPr>
          <p:grpSpPr>
            <a:xfrm>
              <a:off x="121920" y="6553200"/>
              <a:ext cx="5852160" cy="304800"/>
              <a:chOff x="121920" y="6553200"/>
              <a:chExt cx="5852160" cy="304800"/>
            </a:xfrm>
          </p:grpSpPr>
          <p:grpSp>
            <p:nvGrpSpPr>
              <p:cNvPr id="87" name="Group 86"/>
              <p:cNvGrpSpPr/>
              <p:nvPr/>
            </p:nvGrpSpPr>
            <p:grpSpPr>
              <a:xfrm>
                <a:off x="731520" y="6553200"/>
                <a:ext cx="365760" cy="304800"/>
                <a:chOff x="-2819400" y="0"/>
                <a:chExt cx="1828800" cy="6858000"/>
              </a:xfrm>
            </p:grpSpPr>
            <p:cxnSp>
              <p:nvCxnSpPr>
                <p:cNvPr id="133" name="Straight Connector 13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1341120" y="6553200"/>
                <a:ext cx="365760" cy="304800"/>
                <a:chOff x="-2819400" y="0"/>
                <a:chExt cx="1828800" cy="6858000"/>
              </a:xfrm>
            </p:grpSpPr>
            <p:cxnSp>
              <p:nvCxnSpPr>
                <p:cNvPr id="129" name="Straight Connector 12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1950720" y="6553200"/>
                <a:ext cx="365760" cy="304800"/>
                <a:chOff x="-2819400" y="0"/>
                <a:chExt cx="1828800" cy="6858000"/>
              </a:xfrm>
            </p:grpSpPr>
            <p:cxnSp>
              <p:nvCxnSpPr>
                <p:cNvPr id="125" name="Straight Connector 12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2560320" y="6553200"/>
                <a:ext cx="365760" cy="304800"/>
                <a:chOff x="-2819400" y="0"/>
                <a:chExt cx="1828800" cy="6858000"/>
              </a:xfrm>
            </p:grpSpPr>
            <p:cxnSp>
              <p:nvCxnSpPr>
                <p:cNvPr id="121" name="Straight Connector 12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121920" y="6553200"/>
                <a:ext cx="365760" cy="304800"/>
                <a:chOff x="-2819400" y="0"/>
                <a:chExt cx="1828800" cy="6858000"/>
              </a:xfrm>
            </p:grpSpPr>
            <p:cxnSp>
              <p:nvCxnSpPr>
                <p:cNvPr id="117" name="Straight Connector 11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779520" y="6553200"/>
                <a:ext cx="365760" cy="304800"/>
                <a:chOff x="-2819400" y="0"/>
                <a:chExt cx="1828800" cy="6858000"/>
              </a:xfrm>
            </p:grpSpPr>
            <p:cxnSp>
              <p:nvCxnSpPr>
                <p:cNvPr id="113" name="Straight Connector 11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389120" y="6553200"/>
                <a:ext cx="365760" cy="304800"/>
                <a:chOff x="-2819400" y="0"/>
                <a:chExt cx="1828800" cy="6858000"/>
              </a:xfrm>
            </p:grpSpPr>
            <p:cxnSp>
              <p:nvCxnSpPr>
                <p:cNvPr id="109" name="Straight Connector 10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998720" y="6553200"/>
                <a:ext cx="365760" cy="304800"/>
                <a:chOff x="-2819400" y="0"/>
                <a:chExt cx="1828800" cy="6858000"/>
              </a:xfrm>
            </p:grpSpPr>
            <p:cxnSp>
              <p:nvCxnSpPr>
                <p:cNvPr id="105" name="Straight Connector 10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608320" y="6553200"/>
                <a:ext cx="365760" cy="304800"/>
                <a:chOff x="-2819400" y="0"/>
                <a:chExt cx="1828800" cy="6858000"/>
              </a:xfrm>
            </p:grpSpPr>
            <p:cxnSp>
              <p:nvCxnSpPr>
                <p:cNvPr id="101" name="Straight Connector 10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169920" y="6553200"/>
                <a:ext cx="365760" cy="304800"/>
                <a:chOff x="-2819400" y="0"/>
                <a:chExt cx="1828800" cy="6858000"/>
              </a:xfrm>
            </p:grpSpPr>
            <p:cxnSp>
              <p:nvCxnSpPr>
                <p:cNvPr id="97" name="Straight Connector 9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36" name="Group 35"/>
            <p:cNvGrpSpPr/>
            <p:nvPr/>
          </p:nvGrpSpPr>
          <p:grpSpPr>
            <a:xfrm>
              <a:off x="6217920" y="6553200"/>
              <a:ext cx="5852160" cy="304800"/>
              <a:chOff x="121920" y="6553200"/>
              <a:chExt cx="5852160" cy="304800"/>
            </a:xfrm>
          </p:grpSpPr>
          <p:grpSp>
            <p:nvGrpSpPr>
              <p:cNvPr id="37" name="Group 36"/>
              <p:cNvGrpSpPr/>
              <p:nvPr/>
            </p:nvGrpSpPr>
            <p:grpSpPr>
              <a:xfrm>
                <a:off x="731520" y="6553200"/>
                <a:ext cx="365760" cy="304800"/>
                <a:chOff x="-2819400" y="0"/>
                <a:chExt cx="1828800" cy="6858000"/>
              </a:xfrm>
            </p:grpSpPr>
            <p:cxnSp>
              <p:nvCxnSpPr>
                <p:cNvPr id="83" name="Straight Connector 8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341120" y="6553200"/>
                <a:ext cx="365760" cy="304800"/>
                <a:chOff x="-2819400" y="0"/>
                <a:chExt cx="1828800" cy="6858000"/>
              </a:xfrm>
            </p:grpSpPr>
            <p:cxnSp>
              <p:nvCxnSpPr>
                <p:cNvPr id="79" name="Straight Connector 7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950720" y="6553200"/>
                <a:ext cx="365760" cy="304800"/>
                <a:chOff x="-2819400" y="0"/>
                <a:chExt cx="1828800" cy="6858000"/>
              </a:xfrm>
            </p:grpSpPr>
            <p:cxnSp>
              <p:nvCxnSpPr>
                <p:cNvPr id="75" name="Straight Connector 7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560320" y="6553200"/>
                <a:ext cx="365760" cy="304800"/>
                <a:chOff x="-2819400" y="0"/>
                <a:chExt cx="1828800" cy="6858000"/>
              </a:xfrm>
            </p:grpSpPr>
            <p:cxnSp>
              <p:nvCxnSpPr>
                <p:cNvPr id="71" name="Straight Connector 7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1920" y="6553200"/>
                <a:ext cx="365760" cy="304800"/>
                <a:chOff x="-2819400" y="0"/>
                <a:chExt cx="1828800" cy="6858000"/>
              </a:xfrm>
            </p:grpSpPr>
            <p:cxnSp>
              <p:nvCxnSpPr>
                <p:cNvPr id="67" name="Straight Connector 6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3779520" y="6553200"/>
                <a:ext cx="365760" cy="304800"/>
                <a:chOff x="-2819400" y="0"/>
                <a:chExt cx="1828800" cy="6858000"/>
              </a:xfrm>
            </p:grpSpPr>
            <p:cxnSp>
              <p:nvCxnSpPr>
                <p:cNvPr id="63" name="Straight Connector 6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89120" y="6553200"/>
                <a:ext cx="365760" cy="304800"/>
                <a:chOff x="-2819400" y="0"/>
                <a:chExt cx="1828800" cy="6858000"/>
              </a:xfrm>
            </p:grpSpPr>
            <p:cxnSp>
              <p:nvCxnSpPr>
                <p:cNvPr id="59" name="Straight Connector 5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4998720" y="6553200"/>
                <a:ext cx="365760" cy="304800"/>
                <a:chOff x="-2819400" y="0"/>
                <a:chExt cx="1828800" cy="6858000"/>
              </a:xfrm>
            </p:grpSpPr>
            <p:cxnSp>
              <p:nvCxnSpPr>
                <p:cNvPr id="55" name="Straight Connector 5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5608320" y="6553200"/>
                <a:ext cx="365760" cy="304800"/>
                <a:chOff x="-2819400" y="0"/>
                <a:chExt cx="1828800" cy="6858000"/>
              </a:xfrm>
            </p:grpSpPr>
            <p:cxnSp>
              <p:nvCxnSpPr>
                <p:cNvPr id="51" name="Straight Connector 5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169920" y="6553200"/>
                <a:ext cx="365760" cy="304800"/>
                <a:chOff x="-2819400" y="0"/>
                <a:chExt cx="1828800" cy="6858000"/>
              </a:xfrm>
            </p:grpSpPr>
            <p:cxnSp>
              <p:nvCxnSpPr>
                <p:cNvPr id="47" name="Straight Connector 4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138" name="Text Placeholder 137"/>
          <p:cNvSpPr>
            <a:spLocks noGrp="1"/>
          </p:cNvSpPr>
          <p:nvPr>
            <p:ph type="body" sz="quarter" idx="10" hasCustomPrompt="1"/>
          </p:nvPr>
        </p:nvSpPr>
        <p:spPr>
          <a:xfrm rot="16200000">
            <a:off x="140608"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39" name="Text Placeholder 137"/>
          <p:cNvSpPr>
            <a:spLocks noGrp="1"/>
          </p:cNvSpPr>
          <p:nvPr>
            <p:ph type="body" sz="quarter" idx="11" hasCustomPrompt="1"/>
          </p:nvPr>
        </p:nvSpPr>
        <p:spPr>
          <a:xfrm rot="16200000">
            <a:off x="3160484"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0" name="Text Placeholder 137"/>
          <p:cNvSpPr>
            <a:spLocks noGrp="1"/>
          </p:cNvSpPr>
          <p:nvPr>
            <p:ph type="body" sz="quarter" idx="12" hasCustomPrompt="1"/>
          </p:nvPr>
        </p:nvSpPr>
        <p:spPr>
          <a:xfrm rot="16200000">
            <a:off x="6221861"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1" name="Text Placeholder 137"/>
          <p:cNvSpPr>
            <a:spLocks noGrp="1"/>
          </p:cNvSpPr>
          <p:nvPr>
            <p:ph type="body" sz="quarter" idx="13" hasCustomPrompt="1"/>
          </p:nvPr>
        </p:nvSpPr>
        <p:spPr>
          <a:xfrm rot="16200000">
            <a:off x="9270303"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77" name="Text Placeholder 174"/>
          <p:cNvSpPr>
            <a:spLocks noGrp="1"/>
          </p:cNvSpPr>
          <p:nvPr>
            <p:ph type="body" sz="quarter" idx="29" hasCustomPrompt="1"/>
          </p:nvPr>
        </p:nvSpPr>
        <p:spPr>
          <a:xfrm>
            <a:off x="843794" y="3653736"/>
            <a:ext cx="1325880" cy="2290486"/>
          </a:xfrm>
          <a:blipFill>
            <a:blip r:embed="rId4"/>
            <a:srcRect/>
            <a:stretch>
              <a:fillRect t="-2" b="-87334"/>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6" name="Text Placeholder 174"/>
          <p:cNvSpPr>
            <a:spLocks noGrp="1"/>
          </p:cNvSpPr>
          <p:nvPr>
            <p:ph type="body" sz="quarter" idx="28" hasCustomPrompt="1"/>
          </p:nvPr>
        </p:nvSpPr>
        <p:spPr>
          <a:xfrm>
            <a:off x="2794747" y="2973492"/>
            <a:ext cx="1325880" cy="2970730"/>
          </a:xfrm>
          <a:blipFill>
            <a:blip r:embed="rId5"/>
            <a:srcRect/>
            <a:stretch>
              <a:fillRect t="-4" b="-44435"/>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5" name="Text Placeholder 174"/>
          <p:cNvSpPr>
            <a:spLocks noGrp="1"/>
          </p:cNvSpPr>
          <p:nvPr>
            <p:ph type="body" sz="quarter" idx="27" hasCustomPrompt="1"/>
          </p:nvPr>
        </p:nvSpPr>
        <p:spPr>
          <a:xfrm>
            <a:off x="4621886"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8" name="Text Placeholder 174"/>
          <p:cNvSpPr>
            <a:spLocks noGrp="1"/>
          </p:cNvSpPr>
          <p:nvPr>
            <p:ph type="body" sz="quarter" idx="30" hasCustomPrompt="1"/>
          </p:nvPr>
        </p:nvSpPr>
        <p:spPr>
          <a:xfrm>
            <a:off x="6075756" y="3661974"/>
            <a:ext cx="1325880" cy="2282248"/>
          </a:xfrm>
          <a:blipFill>
            <a:blip r:embed="rId4"/>
            <a:srcRect/>
            <a:stretch>
              <a:fillRect t="-1" b="-8801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9" name="Text Placeholder 174"/>
          <p:cNvSpPr>
            <a:spLocks noGrp="1"/>
          </p:cNvSpPr>
          <p:nvPr>
            <p:ph type="body" sz="quarter" idx="31" hasCustomPrompt="1"/>
          </p:nvPr>
        </p:nvSpPr>
        <p:spPr>
          <a:xfrm>
            <a:off x="8036247" y="2969021"/>
            <a:ext cx="1325880" cy="2975201"/>
          </a:xfrm>
          <a:blipFill>
            <a:blip r:embed="rId5"/>
            <a:srcRect/>
            <a:stretch>
              <a:fillRect t="-4" b="-44219"/>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80" name="Text Placeholder 174"/>
          <p:cNvSpPr>
            <a:spLocks noGrp="1"/>
          </p:cNvSpPr>
          <p:nvPr>
            <p:ph type="body" sz="quarter" idx="32" hasCustomPrompt="1"/>
          </p:nvPr>
        </p:nvSpPr>
        <p:spPr>
          <a:xfrm>
            <a:off x="10106277"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Tree>
    <p:extLst>
      <p:ext uri="{BB962C8B-B14F-4D97-AF65-F5344CB8AC3E}">
        <p14:creationId xmlns:p14="http://schemas.microsoft.com/office/powerpoint/2010/main" val="742866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Petrol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16989"/>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This presentation and its content are confidential and owned by AE.</a:t>
            </a:r>
          </a:p>
        </p:txBody>
      </p:sp>
      <p:sp>
        <p:nvSpPr>
          <p:cNvPr id="6" name="Slide Number Placeholder 5"/>
          <p:cNvSpPr>
            <a:spLocks noGrp="1"/>
          </p:cNvSpPr>
          <p:nvPr>
            <p:ph type="sldNum" sz="quarter" idx="12"/>
          </p:nvPr>
        </p:nvSpPr>
        <p:spPr/>
        <p:txBody>
          <a:bodyPr/>
          <a:lstStyle/>
          <a:p>
            <a:fld id="{D41FD555-2F82-9747-928C-A3E63261FF2A}"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Vertical Photo">
    <p:spTree>
      <p:nvGrpSpPr>
        <p:cNvPr id="1" name=""/>
        <p:cNvGrpSpPr/>
        <p:nvPr/>
      </p:nvGrpSpPr>
      <p:grpSpPr>
        <a:xfrm>
          <a:off x="0" y="0"/>
          <a:ext cx="0" cy="0"/>
          <a:chOff x="0" y="0"/>
          <a:chExt cx="0" cy="0"/>
        </a:xfrm>
      </p:grpSpPr>
      <p:sp>
        <p:nvSpPr>
          <p:cNvPr id="2" name="Title 1"/>
          <p:cNvSpPr>
            <a:spLocks noGrp="1"/>
          </p:cNvSpPr>
          <p:nvPr>
            <p:ph type="title"/>
          </p:nvPr>
        </p:nvSpPr>
        <p:spPr>
          <a:xfrm>
            <a:off x="609602" y="144367"/>
            <a:ext cx="6427141" cy="1143000"/>
          </a:xfrm>
        </p:spPr>
        <p:txBody>
          <a:bodyPr/>
          <a:lstStyle>
            <a:lvl1pPr>
              <a:defRPr>
                <a:solidFill>
                  <a:srgbClr val="216989"/>
                </a:solidFill>
              </a:defRPr>
            </a:lvl1pPr>
          </a:lstStyle>
          <a:p>
            <a:r>
              <a:rPr lang="nl-BE" dirty="0"/>
              <a:t>Click to edit Master title style</a:t>
            </a:r>
            <a:endParaRPr lang="en-US" dirty="0"/>
          </a:p>
        </p:txBody>
      </p:sp>
      <p:sp>
        <p:nvSpPr>
          <p:cNvPr id="3" name="Content Placeholder 2"/>
          <p:cNvSpPr>
            <a:spLocks noGrp="1"/>
          </p:cNvSpPr>
          <p:nvPr>
            <p:ph idx="1"/>
          </p:nvPr>
        </p:nvSpPr>
        <p:spPr>
          <a:xfrm>
            <a:off x="609601" y="1600203"/>
            <a:ext cx="6427143" cy="4194213"/>
          </a:xfrm>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8" name="Picture Placeholder 7"/>
          <p:cNvSpPr>
            <a:spLocks noGrp="1"/>
          </p:cNvSpPr>
          <p:nvPr>
            <p:ph type="pic" sz="quarter" idx="13"/>
          </p:nvPr>
        </p:nvSpPr>
        <p:spPr>
          <a:xfrm>
            <a:off x="7581901" y="0"/>
            <a:ext cx="4610100" cy="6858000"/>
          </a:xfrm>
        </p:spPr>
        <p:txBody>
          <a:bodyPr>
            <a:normAutofit/>
          </a:bodyPr>
          <a:lstStyle>
            <a:lvl1pPr algn="ctr">
              <a:defRPr sz="1600"/>
            </a:lvl1pPr>
          </a:lstStyle>
          <a:p>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9"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This presentation and its content are confidential and owned by AE.</a:t>
            </a:r>
          </a:p>
        </p:txBody>
      </p:sp>
      <p:sp>
        <p:nvSpPr>
          <p:cNvPr id="5" name="Slide Number Placeholder 4"/>
          <p:cNvSpPr>
            <a:spLocks noGrp="1"/>
          </p:cNvSpPr>
          <p:nvPr>
            <p:ph type="sldNum" sz="quarter" idx="12"/>
          </p:nvPr>
        </p:nvSpPr>
        <p:spPr/>
        <p:txBody>
          <a:bodyPr/>
          <a:lstStyle/>
          <a:p>
            <a:fld id="{D41FD555-2F82-9747-928C-A3E63261FF2A}"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01842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This presentation and its content are confidential and owned by AE.</a:t>
            </a:r>
          </a:p>
        </p:txBody>
      </p:sp>
      <p:sp>
        <p:nvSpPr>
          <p:cNvPr id="4" name="Slide Number Placeholder 3"/>
          <p:cNvSpPr>
            <a:spLocks noGrp="1"/>
          </p:cNvSpPr>
          <p:nvPr>
            <p:ph type="sldNum" sz="quarter" idx="12"/>
          </p:nvPr>
        </p:nvSpPr>
        <p:spPr/>
        <p:txBody>
          <a:bodyPr/>
          <a:lstStyle/>
          <a:p>
            <a:fld id="{D41FD555-2F82-9747-928C-A3E63261FF2A}"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28447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575563"/>
            <a:ext cx="7315200" cy="566739"/>
          </a:xfrm>
        </p:spPr>
        <p:txBody>
          <a:bodyPr anchor="b"/>
          <a:lstStyle>
            <a:lvl1pPr algn="ctr">
              <a:defRPr sz="2667" b="1"/>
            </a:lvl1pPr>
          </a:lstStyle>
          <a:p>
            <a:r>
              <a:rPr lang="nl-BE"/>
              <a:t>Click to edit Master title style</a:t>
            </a:r>
            <a:endParaRPr lang="en-US"/>
          </a:p>
        </p:txBody>
      </p:sp>
      <p:sp>
        <p:nvSpPr>
          <p:cNvPr id="3" name="Picture Placeholder 2"/>
          <p:cNvSpPr>
            <a:spLocks noGrp="1"/>
          </p:cNvSpPr>
          <p:nvPr>
            <p:ph type="pic" idx="1"/>
          </p:nvPr>
        </p:nvSpPr>
        <p:spPr>
          <a:xfrm>
            <a:off x="1826214" y="612775"/>
            <a:ext cx="8442206" cy="4748741"/>
          </a:xfrm>
        </p:spPr>
        <p:txBody>
          <a:bodyPr>
            <a:normAutofit/>
          </a:bodyPr>
          <a:lstStyle>
            <a:lvl1pPr marL="0" indent="0" algn="ctr">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8"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2936"/>
            <a:ext cx="10972800" cy="594483"/>
          </a:xfrm>
        </p:spPr>
        <p:txBody>
          <a:bodyPr/>
          <a:lstStyle/>
          <a:p>
            <a:r>
              <a:rPr lang="nl-BE" dirty="0"/>
              <a:t>Click </a:t>
            </a:r>
            <a:r>
              <a:rPr lang="nl-BE" dirty="0" err="1"/>
              <a:t>to</a:t>
            </a:r>
            <a:r>
              <a:rPr lang="nl-BE" dirty="0"/>
              <a:t> </a:t>
            </a:r>
            <a:r>
              <a:rPr lang="nl-BE" dirty="0" err="1"/>
              <a:t>edit</a:t>
            </a:r>
            <a:r>
              <a:rPr lang="nl-BE" dirty="0"/>
              <a:t> Master </a:t>
            </a:r>
            <a:r>
              <a:rPr lang="nl-BE" dirty="0" err="1"/>
              <a:t>title</a:t>
            </a:r>
            <a:r>
              <a:rPr lang="nl-BE" dirty="0"/>
              <a:t> </a:t>
            </a:r>
            <a:r>
              <a:rPr lang="nl-BE" dirty="0" err="1"/>
              <a:t>style</a:t>
            </a:r>
            <a:endParaRPr lang="en-US" dirty="0"/>
          </a:p>
        </p:txBody>
      </p:sp>
      <p:sp>
        <p:nvSpPr>
          <p:cNvPr id="3" name="Content Placeholder 2"/>
          <p:cNvSpPr>
            <a:spLocks noGrp="1"/>
          </p:cNvSpPr>
          <p:nvPr>
            <p:ph idx="1"/>
          </p:nvPr>
        </p:nvSpPr>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10" name="Text Placeholder 9"/>
          <p:cNvSpPr>
            <a:spLocks noGrp="1"/>
          </p:cNvSpPr>
          <p:nvPr>
            <p:ph type="body" sz="quarter" idx="13" hasCustomPrompt="1"/>
          </p:nvPr>
        </p:nvSpPr>
        <p:spPr>
          <a:xfrm>
            <a:off x="590787" y="6191957"/>
            <a:ext cx="7988771" cy="449673"/>
          </a:xfrm>
        </p:spPr>
        <p:txBody>
          <a:bodyPr>
            <a:normAutofit/>
          </a:bodyPr>
          <a:lstStyle>
            <a:lvl1pPr>
              <a:defRPr sz="1467"/>
            </a:lvl1pPr>
          </a:lstStyle>
          <a:p>
            <a:pPr lvl="0"/>
            <a:r>
              <a:rPr lang="nl-BE" dirty="0"/>
              <a:t>Chapter Title</a:t>
            </a:r>
          </a:p>
        </p:txBody>
      </p:sp>
    </p:spTree>
    <p:extLst>
      <p:ext uri="{BB962C8B-B14F-4D97-AF65-F5344CB8AC3E}">
        <p14:creationId xmlns:p14="http://schemas.microsoft.com/office/powerpoint/2010/main" val="1359317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395999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This presentation and its content are confidential and owned by AE.</a:t>
            </a:r>
          </a:p>
        </p:txBody>
      </p:sp>
      <p:sp>
        <p:nvSpPr>
          <p:cNvPr id="6" name="Slide Number Placeholder 5"/>
          <p:cNvSpPr>
            <a:spLocks noGrp="1"/>
          </p:cNvSpPr>
          <p:nvPr>
            <p:ph type="sldNum" sz="quarter" idx="4"/>
          </p:nvPr>
        </p:nvSpPr>
        <p:spPr>
          <a:xfrm>
            <a:off x="8382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FD555-2F82-9747-928C-A3E63261FF2A}" type="slidenum">
              <a:rPr lang="en-US" smtClean="0"/>
              <a:pPr/>
              <a:t>‹#›</a:t>
            </a:fld>
            <a:endParaRPr lang="en-US"/>
          </a:p>
        </p:txBody>
      </p:sp>
    </p:spTree>
    <p:extLst>
      <p:ext uri="{BB962C8B-B14F-4D97-AF65-F5344CB8AC3E}">
        <p14:creationId xmlns:p14="http://schemas.microsoft.com/office/powerpoint/2010/main" val="10691552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3" r:id="rId3"/>
    <p:sldLayoutId id="2147483654" r:id="rId4"/>
    <p:sldLayoutId id="2147483655" r:id="rId5"/>
    <p:sldLayoutId id="2147483674" r:id="rId6"/>
    <p:sldLayoutId id="2147483675" r:id="rId7"/>
    <p:sldLayoutId id="2147483678" r:id="rId8"/>
    <p:sldLayoutId id="2147483680" r:id="rId9"/>
    <p:sldLayoutId id="2147483681" r:id="rId10"/>
    <p:sldLayoutId id="2147483682" r:id="rId11"/>
    <p:sldLayoutId id="214748368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png"/><Relationship Id="rId21" Type="http://schemas.openxmlformats.org/officeDocument/2006/relationships/image" Target="../media/image47.png"/><Relationship Id="rId34" Type="http://schemas.openxmlformats.org/officeDocument/2006/relationships/image" Target="../media/image60.png"/><Relationship Id="rId42" Type="http://schemas.openxmlformats.org/officeDocument/2006/relationships/image" Target="../media/image68.gif"/><Relationship Id="rId47" Type="http://schemas.openxmlformats.org/officeDocument/2006/relationships/image" Target="../media/image73.png"/><Relationship Id="rId50" Type="http://schemas.openxmlformats.org/officeDocument/2006/relationships/image" Target="../media/image76.png"/><Relationship Id="rId55" Type="http://schemas.openxmlformats.org/officeDocument/2006/relationships/image" Target="../media/image81.png"/><Relationship Id="rId63" Type="http://schemas.openxmlformats.org/officeDocument/2006/relationships/oleObject" Target="../embeddings/oleObject3.bin"/><Relationship Id="rId7" Type="http://schemas.openxmlformats.org/officeDocument/2006/relationships/image" Target="../media/image33.png"/><Relationship Id="rId2" Type="http://schemas.openxmlformats.org/officeDocument/2006/relationships/slideLayout" Target="../slideLayouts/slideLayout8.xm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png"/><Relationship Id="rId41" Type="http://schemas.openxmlformats.org/officeDocument/2006/relationships/image" Target="../media/image67.png"/><Relationship Id="rId54" Type="http://schemas.openxmlformats.org/officeDocument/2006/relationships/image" Target="../media/image80.png"/><Relationship Id="rId62" Type="http://schemas.openxmlformats.org/officeDocument/2006/relationships/image" Target="../media/image84.png"/><Relationship Id="rId1" Type="http://schemas.openxmlformats.org/officeDocument/2006/relationships/vmlDrawing" Target="../drawings/vmlDrawing1.v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png"/><Relationship Id="rId40" Type="http://schemas.openxmlformats.org/officeDocument/2006/relationships/image" Target="../media/image66.png"/><Relationship Id="rId45" Type="http://schemas.openxmlformats.org/officeDocument/2006/relationships/image" Target="../media/image71.png"/><Relationship Id="rId53" Type="http://schemas.openxmlformats.org/officeDocument/2006/relationships/image" Target="../media/image79.png"/><Relationship Id="rId58" Type="http://schemas.openxmlformats.org/officeDocument/2006/relationships/image" Target="../media/image82.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png"/><Relationship Id="rId57" Type="http://schemas.openxmlformats.org/officeDocument/2006/relationships/image" Target="../media/image26.wmf"/><Relationship Id="rId61" Type="http://schemas.openxmlformats.org/officeDocument/2006/relationships/image" Target="../media/image27.wmf"/><Relationship Id="rId10" Type="http://schemas.openxmlformats.org/officeDocument/2006/relationships/image" Target="../media/image36.png"/><Relationship Id="rId19" Type="http://schemas.openxmlformats.org/officeDocument/2006/relationships/image" Target="../media/image45.png"/><Relationship Id="rId31" Type="http://schemas.openxmlformats.org/officeDocument/2006/relationships/image" Target="../media/image57.png"/><Relationship Id="rId44" Type="http://schemas.openxmlformats.org/officeDocument/2006/relationships/image" Target="../media/image70.png"/><Relationship Id="rId52" Type="http://schemas.openxmlformats.org/officeDocument/2006/relationships/image" Target="../media/image78.png"/><Relationship Id="rId60" Type="http://schemas.openxmlformats.org/officeDocument/2006/relationships/oleObject" Target="../embeddings/oleObject2.bin"/><Relationship Id="rId65" Type="http://schemas.openxmlformats.org/officeDocument/2006/relationships/image" Target="../media/image8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gif"/><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1.png"/><Relationship Id="rId43" Type="http://schemas.openxmlformats.org/officeDocument/2006/relationships/image" Target="../media/image69.png"/><Relationship Id="rId48" Type="http://schemas.openxmlformats.org/officeDocument/2006/relationships/image" Target="../media/image74.png"/><Relationship Id="rId56" Type="http://schemas.openxmlformats.org/officeDocument/2006/relationships/oleObject" Target="../embeddings/oleObject1.bin"/><Relationship Id="rId64" Type="http://schemas.openxmlformats.org/officeDocument/2006/relationships/image" Target="../media/image28.wmf"/><Relationship Id="rId8" Type="http://schemas.openxmlformats.org/officeDocument/2006/relationships/image" Target="../media/image34.png"/><Relationship Id="rId51" Type="http://schemas.openxmlformats.org/officeDocument/2006/relationships/image" Target="../media/image77.jpe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9.png"/><Relationship Id="rId38" Type="http://schemas.openxmlformats.org/officeDocument/2006/relationships/image" Target="../media/image64.png"/><Relationship Id="rId46" Type="http://schemas.openxmlformats.org/officeDocument/2006/relationships/image" Target="../media/image72.png"/><Relationship Id="rId59" Type="http://schemas.openxmlformats.org/officeDocument/2006/relationships/image" Target="../media/image83.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69.png"/><Relationship Id="rId18" Type="http://schemas.openxmlformats.org/officeDocument/2006/relationships/image" Target="../media/image33.png"/><Relationship Id="rId26" Type="http://schemas.openxmlformats.org/officeDocument/2006/relationships/image" Target="../media/image5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86.png"/><Relationship Id="rId12" Type="http://schemas.openxmlformats.org/officeDocument/2006/relationships/image" Target="../media/image63.png"/><Relationship Id="rId17" Type="http://schemas.openxmlformats.org/officeDocument/2006/relationships/image" Target="../media/image32.png"/><Relationship Id="rId25" Type="http://schemas.openxmlformats.org/officeDocument/2006/relationships/image" Target="../media/image51.png"/><Relationship Id="rId2" Type="http://schemas.openxmlformats.org/officeDocument/2006/relationships/slideLayout" Target="../slideLayouts/slideLayout2.xml"/><Relationship Id="rId16" Type="http://schemas.openxmlformats.org/officeDocument/2006/relationships/image" Target="../media/image31.png"/><Relationship Id="rId20" Type="http://schemas.openxmlformats.org/officeDocument/2006/relationships/image" Target="../media/image27.wmf"/><Relationship Id="rId29" Type="http://schemas.openxmlformats.org/officeDocument/2006/relationships/image" Target="../media/image26.wmf"/><Relationship Id="rId1" Type="http://schemas.openxmlformats.org/officeDocument/2006/relationships/vmlDrawing" Target="../drawings/vmlDrawing2.vml"/><Relationship Id="rId6" Type="http://schemas.openxmlformats.org/officeDocument/2006/relationships/image" Target="../media/image73.png"/><Relationship Id="rId11" Type="http://schemas.openxmlformats.org/officeDocument/2006/relationships/image" Target="../media/image81.png"/><Relationship Id="rId24" Type="http://schemas.openxmlformats.org/officeDocument/2006/relationships/image" Target="../media/image50.png"/><Relationship Id="rId32" Type="http://schemas.openxmlformats.org/officeDocument/2006/relationships/image" Target="../media/image77.jpeg"/><Relationship Id="rId5" Type="http://schemas.openxmlformats.org/officeDocument/2006/relationships/image" Target="../media/image64.png"/><Relationship Id="rId15" Type="http://schemas.openxmlformats.org/officeDocument/2006/relationships/image" Target="../media/image30.png"/><Relationship Id="rId23" Type="http://schemas.openxmlformats.org/officeDocument/2006/relationships/image" Target="../media/image49.png"/><Relationship Id="rId28" Type="http://schemas.openxmlformats.org/officeDocument/2006/relationships/oleObject" Target="../embeddings/oleObject5.bin"/><Relationship Id="rId10" Type="http://schemas.openxmlformats.org/officeDocument/2006/relationships/image" Target="../media/image83.png"/><Relationship Id="rId19" Type="http://schemas.openxmlformats.org/officeDocument/2006/relationships/oleObject" Target="../embeddings/oleObject4.bin"/><Relationship Id="rId31"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70.png"/><Relationship Id="rId14" Type="http://schemas.openxmlformats.org/officeDocument/2006/relationships/image" Target="../media/image82.png"/><Relationship Id="rId22" Type="http://schemas.openxmlformats.org/officeDocument/2006/relationships/image" Target="../media/image48.png"/><Relationship Id="rId27" Type="http://schemas.openxmlformats.org/officeDocument/2006/relationships/image" Target="../media/image66.png"/><Relationship Id="rId30" Type="http://schemas.openxmlformats.org/officeDocument/2006/relationships/image" Target="../media/image8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ng-book.com/2/p/TypeScript/"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95.tiff"/><Relationship Id="rId3" Type="http://schemas.openxmlformats.org/officeDocument/2006/relationships/image" Target="../media/image90.tiff"/><Relationship Id="rId7" Type="http://schemas.openxmlformats.org/officeDocument/2006/relationships/image" Target="../media/image94.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3.tiff"/><Relationship Id="rId11" Type="http://schemas.openxmlformats.org/officeDocument/2006/relationships/image" Target="../media/image98.tiff"/><Relationship Id="rId5" Type="http://schemas.openxmlformats.org/officeDocument/2006/relationships/image" Target="../media/image92.tiff"/><Relationship Id="rId10" Type="http://schemas.openxmlformats.org/officeDocument/2006/relationships/image" Target="../media/image97.png"/><Relationship Id="rId4" Type="http://schemas.openxmlformats.org/officeDocument/2006/relationships/image" Target="../media/image91.tiff"/><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1.tiff"/><Relationship Id="rId4" Type="http://schemas.openxmlformats.org/officeDocument/2006/relationships/image" Target="../media/image100.tiff"/></Relationships>
</file>

<file path=ppt/slides/_rels/slide26.xml.rels><?xml version="1.0" encoding="UTF-8" standalone="yes"?>
<Relationships xmlns="http://schemas.openxmlformats.org/package/2006/relationships"><Relationship Id="rId8" Type="http://schemas.openxmlformats.org/officeDocument/2006/relationships/image" Target="../media/image104.tiff"/><Relationship Id="rId13" Type="http://schemas.openxmlformats.org/officeDocument/2006/relationships/image" Target="../media/image109.tiff"/><Relationship Id="rId18" Type="http://schemas.openxmlformats.org/officeDocument/2006/relationships/image" Target="../media/image114.tiff"/><Relationship Id="rId3" Type="http://schemas.openxmlformats.org/officeDocument/2006/relationships/image" Target="../media/image99.tiff"/><Relationship Id="rId21" Type="http://schemas.openxmlformats.org/officeDocument/2006/relationships/image" Target="../media/image117.tiff"/><Relationship Id="rId7" Type="http://schemas.openxmlformats.org/officeDocument/2006/relationships/image" Target="../media/image103.tiff"/><Relationship Id="rId12" Type="http://schemas.openxmlformats.org/officeDocument/2006/relationships/image" Target="../media/image108.tiff"/><Relationship Id="rId17" Type="http://schemas.openxmlformats.org/officeDocument/2006/relationships/image" Target="../media/image113.tiff"/><Relationship Id="rId2" Type="http://schemas.openxmlformats.org/officeDocument/2006/relationships/notesSlide" Target="../notesSlides/notesSlide14.xml"/><Relationship Id="rId16" Type="http://schemas.openxmlformats.org/officeDocument/2006/relationships/image" Target="../media/image112.tiff"/><Relationship Id="rId20" Type="http://schemas.openxmlformats.org/officeDocument/2006/relationships/image" Target="../media/image116.tiff"/><Relationship Id="rId1" Type="http://schemas.openxmlformats.org/officeDocument/2006/relationships/slideLayout" Target="../slideLayouts/slideLayout2.xml"/><Relationship Id="rId6" Type="http://schemas.openxmlformats.org/officeDocument/2006/relationships/image" Target="../media/image102.tiff"/><Relationship Id="rId11" Type="http://schemas.openxmlformats.org/officeDocument/2006/relationships/image" Target="../media/image107.tiff"/><Relationship Id="rId5" Type="http://schemas.openxmlformats.org/officeDocument/2006/relationships/image" Target="../media/image100.tiff"/><Relationship Id="rId15" Type="http://schemas.openxmlformats.org/officeDocument/2006/relationships/image" Target="../media/image111.tiff"/><Relationship Id="rId10" Type="http://schemas.openxmlformats.org/officeDocument/2006/relationships/image" Target="../media/image106.tiff"/><Relationship Id="rId19" Type="http://schemas.openxmlformats.org/officeDocument/2006/relationships/image" Target="../media/image115.tiff"/><Relationship Id="rId4" Type="http://schemas.openxmlformats.org/officeDocument/2006/relationships/image" Target="../media/image101.tiff"/><Relationship Id="rId9" Type="http://schemas.openxmlformats.org/officeDocument/2006/relationships/image" Target="../media/image105.tiff"/><Relationship Id="rId14" Type="http://schemas.openxmlformats.org/officeDocument/2006/relationships/image" Target="../media/image110.tiff"/><Relationship Id="rId22" Type="http://schemas.openxmlformats.org/officeDocument/2006/relationships/image" Target="../media/image118.tiff"/></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5.tiff"/><Relationship Id="rId4" Type="http://schemas.openxmlformats.org/officeDocument/2006/relationships/image" Target="../media/image12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chrome.com/devtool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aewiki.atlassian.net/wiki/display/AE/FEE+Marketing+Materiaal?preview=/6914326/6914325/AE+Front+End+Engineering+Poster+2.0.pdf"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352" y="4653633"/>
            <a:ext cx="6185042" cy="1186224"/>
          </a:xfrm>
        </p:spPr>
        <p:txBody>
          <a:bodyPr/>
          <a:lstStyle/>
          <a:p>
            <a:r>
              <a:rPr lang="en-US" sz="3600" dirty="0"/>
              <a:t>Introduction to </a:t>
            </a:r>
            <a:br>
              <a:rPr lang="en-US" sz="3600" dirty="0">
                <a:cs typeface="Calibri Light"/>
              </a:rPr>
            </a:br>
            <a:r>
              <a:rPr lang="en-US" sz="3600" dirty="0"/>
              <a:t>front end engineering</a:t>
            </a:r>
          </a:p>
        </p:txBody>
      </p:sp>
    </p:spTree>
    <p:extLst>
      <p:ext uri="{BB962C8B-B14F-4D97-AF65-F5344CB8AC3E}">
        <p14:creationId xmlns:p14="http://schemas.microsoft.com/office/powerpoint/2010/main" val="959144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583DC649-27B2-4694-98A1-AEDF24F18906}"/>
              </a:ext>
            </a:extLst>
          </p:cNvPr>
          <p:cNvSpPr>
            <a:spLocks noGrp="1"/>
          </p:cNvSpPr>
          <p:nvPr>
            <p:ph type="ftr" sz="quarter" idx="11"/>
          </p:nvPr>
        </p:nvSpPr>
        <p:spPr/>
        <p:txBody>
          <a:bodyPr/>
          <a:lstStyle/>
          <a:p>
            <a:r>
              <a:rPr lang="en-US" dirty="0"/>
              <a:t>This presentation and its content are confidential and owned by AE.</a:t>
            </a:r>
          </a:p>
        </p:txBody>
      </p:sp>
      <p:sp>
        <p:nvSpPr>
          <p:cNvPr id="5" name="Tijdelijke aanduiding voor dianummer 4">
            <a:extLst>
              <a:ext uri="{FF2B5EF4-FFF2-40B4-BE49-F238E27FC236}">
                <a16:creationId xmlns:a16="http://schemas.microsoft.com/office/drawing/2014/main" id="{206D4FF0-B437-474A-AFAF-E61DF04415BD}"/>
              </a:ext>
            </a:extLst>
          </p:cNvPr>
          <p:cNvSpPr>
            <a:spLocks noGrp="1"/>
          </p:cNvSpPr>
          <p:nvPr>
            <p:ph type="sldNum" sz="quarter" idx="12"/>
          </p:nvPr>
        </p:nvSpPr>
        <p:spPr/>
        <p:txBody>
          <a:bodyPr/>
          <a:lstStyle/>
          <a:p>
            <a:fld id="{D41FD555-2F82-9747-928C-A3E63261FF2A}" type="slidenum">
              <a:rPr lang="en-US" smtClean="0"/>
              <a:t>10</a:t>
            </a:fld>
            <a:endParaRPr lang="en-US"/>
          </a:p>
        </p:txBody>
      </p:sp>
      <p:sp>
        <p:nvSpPr>
          <p:cNvPr id="7" name="Title 1">
            <a:extLst>
              <a:ext uri="{FF2B5EF4-FFF2-40B4-BE49-F238E27FC236}">
                <a16:creationId xmlns:a16="http://schemas.microsoft.com/office/drawing/2014/main" id="{AA3C3033-3EFD-43F1-8ACA-0AA6CDDE06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cs typeface="Calibri Light"/>
              </a:rPr>
              <a:t>How </a:t>
            </a:r>
            <a:r>
              <a:rPr lang="nl-BE" dirty="0" err="1">
                <a:cs typeface="Calibri Light"/>
              </a:rPr>
              <a:t>to</a:t>
            </a:r>
            <a:r>
              <a:rPr lang="nl-BE" dirty="0">
                <a:cs typeface="Calibri Light"/>
              </a:rPr>
              <a:t> Connect</a:t>
            </a:r>
          </a:p>
        </p:txBody>
      </p:sp>
      <p:sp>
        <p:nvSpPr>
          <p:cNvPr id="10" name="Tekstvak 9">
            <a:extLst>
              <a:ext uri="{FF2B5EF4-FFF2-40B4-BE49-F238E27FC236}">
                <a16:creationId xmlns:a16="http://schemas.microsoft.com/office/drawing/2014/main" id="{EC717A58-E3F0-405A-9880-ADF471C835AE}"/>
              </a:ext>
            </a:extLst>
          </p:cNvPr>
          <p:cNvSpPr txBox="1"/>
          <p:nvPr/>
        </p:nvSpPr>
        <p:spPr>
          <a:xfrm>
            <a:off x="1845224" y="3138915"/>
            <a:ext cx="1581150"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t>
            </a:r>
            <a:r>
              <a:rPr lang="nl-BE" cap="all" dirty="0">
                <a:solidFill>
                  <a:srgbClr val="DD5A1F"/>
                </a:solidFill>
                <a:cs typeface="Calibri"/>
              </a:rPr>
              <a:t>FEE</a:t>
            </a:r>
            <a:br>
              <a:rPr lang="nl-BE" cap="all" dirty="0">
                <a:solidFill>
                  <a:srgbClr val="DD5A1F"/>
                </a:solidFill>
                <a:cs typeface="Calibri"/>
              </a:rPr>
            </a:br>
            <a:r>
              <a:rPr lang="nl-BE" cap="all" dirty="0">
                <a:solidFill>
                  <a:srgbClr val="DD5A1F"/>
                </a:solidFill>
                <a:cs typeface="Calibri"/>
              </a:rPr>
              <a:t>#TEAM-</a:t>
            </a:r>
            <a:r>
              <a:rPr lang="nl-BE" cap="all" dirty="0" err="1">
                <a:solidFill>
                  <a:srgbClr val="DD5A1F"/>
                </a:solidFill>
                <a:cs typeface="Calibri"/>
              </a:rPr>
              <a:t>ux</a:t>
            </a:r>
            <a:endParaRPr lang="nl-NL" dirty="0">
              <a:cs typeface="Calibri"/>
            </a:endParaRPr>
          </a:p>
        </p:txBody>
      </p:sp>
      <p:pic>
        <p:nvPicPr>
          <p:cNvPr id="11" name="Afbeelding 11" descr="Afbeelding met iPod&#10;&#10;Beschrijving is gegenereerd met zeer hoge betrouwbaarheid">
            <a:extLst>
              <a:ext uri="{FF2B5EF4-FFF2-40B4-BE49-F238E27FC236}">
                <a16:creationId xmlns:a16="http://schemas.microsoft.com/office/drawing/2014/main" id="{781DB98E-E97A-4167-8542-68E66AC10D5F}"/>
              </a:ext>
            </a:extLst>
          </p:cNvPr>
          <p:cNvPicPr>
            <a:picLocks noChangeAspect="1"/>
          </p:cNvPicPr>
          <p:nvPr/>
        </p:nvPicPr>
        <p:blipFill rotWithShape="1">
          <a:blip r:embed="rId2"/>
          <a:srcRect l="-1734" r="6358" b="19931"/>
          <a:stretch/>
        </p:blipFill>
        <p:spPr>
          <a:xfrm>
            <a:off x="5276850" y="1849565"/>
            <a:ext cx="1571626" cy="1331905"/>
          </a:xfrm>
          <a:prstGeom prst="rect">
            <a:avLst/>
          </a:prstGeom>
        </p:spPr>
      </p:pic>
      <p:pic>
        <p:nvPicPr>
          <p:cNvPr id="13" name="Afbeelding 13">
            <a:extLst>
              <a:ext uri="{FF2B5EF4-FFF2-40B4-BE49-F238E27FC236}">
                <a16:creationId xmlns:a16="http://schemas.microsoft.com/office/drawing/2014/main" id="{6A194926-251A-4E74-AF3A-95A0501E01D3}"/>
              </a:ext>
            </a:extLst>
          </p:cNvPr>
          <p:cNvPicPr>
            <a:picLocks noChangeAspect="1"/>
          </p:cNvPicPr>
          <p:nvPr/>
        </p:nvPicPr>
        <p:blipFill rotWithShape="1">
          <a:blip r:embed="rId3"/>
          <a:srcRect l="26042" t="28472" r="27083" b="28472"/>
          <a:stretch/>
        </p:blipFill>
        <p:spPr>
          <a:xfrm>
            <a:off x="9067800" y="1704975"/>
            <a:ext cx="1609729" cy="1476377"/>
          </a:xfrm>
          <a:prstGeom prst="rect">
            <a:avLst/>
          </a:prstGeom>
        </p:spPr>
      </p:pic>
      <p:sp>
        <p:nvSpPr>
          <p:cNvPr id="17" name="Tekstvak 16">
            <a:extLst>
              <a:ext uri="{FF2B5EF4-FFF2-40B4-BE49-F238E27FC236}">
                <a16:creationId xmlns:a16="http://schemas.microsoft.com/office/drawing/2014/main" id="{855A1A78-958C-4C10-9888-CA94FD29B4A4}"/>
              </a:ext>
            </a:extLst>
          </p:cNvPr>
          <p:cNvSpPr txBox="1"/>
          <p:nvPr/>
        </p:nvSpPr>
        <p:spPr>
          <a:xfrm>
            <a:off x="4695825" y="3244333"/>
            <a:ext cx="27336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Sophie en </a:t>
            </a:r>
            <a:r>
              <a:rPr lang="nl-BE" cap="all" dirty="0" err="1">
                <a:solidFill>
                  <a:srgbClr val="DD5A1F"/>
                </a:solidFill>
                <a:latin typeface="Calibri"/>
              </a:rPr>
              <a:t>kathleen</a:t>
            </a:r>
            <a:endParaRPr lang="nl-BE" cap="all" dirty="0">
              <a:solidFill>
                <a:srgbClr val="DD5A1F"/>
              </a:solidFill>
              <a:cs typeface="Calibri"/>
            </a:endParaRPr>
          </a:p>
        </p:txBody>
      </p:sp>
      <p:sp>
        <p:nvSpPr>
          <p:cNvPr id="18" name="Tekstvak 17">
            <a:extLst>
              <a:ext uri="{FF2B5EF4-FFF2-40B4-BE49-F238E27FC236}">
                <a16:creationId xmlns:a16="http://schemas.microsoft.com/office/drawing/2014/main" id="{9B2DEA4B-C173-4461-B914-B52EA7CC416E}"/>
              </a:ext>
            </a:extLst>
          </p:cNvPr>
          <p:cNvSpPr txBox="1"/>
          <p:nvPr/>
        </p:nvSpPr>
        <p:spPr>
          <a:xfrm>
            <a:off x="8715374" y="3105834"/>
            <a:ext cx="2314575"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AE</a:t>
            </a:r>
            <a:r>
              <a:rPr lang="nl-BE" cap="all" dirty="0">
                <a:solidFill>
                  <a:srgbClr val="DD5A1F"/>
                </a:solidFill>
                <a:cs typeface="Calibri"/>
              </a:rPr>
              <a:t> </a:t>
            </a:r>
            <a:r>
              <a:rPr lang="nl-BE" cap="all" dirty="0" err="1">
                <a:solidFill>
                  <a:srgbClr val="DD5A1F"/>
                </a:solidFill>
                <a:cs typeface="Calibri"/>
              </a:rPr>
              <a:t>build</a:t>
            </a:r>
            <a:r>
              <a:rPr lang="nl-BE" cap="all" dirty="0">
                <a:solidFill>
                  <a:srgbClr val="DD5A1F"/>
                </a:solidFill>
                <a:cs typeface="Calibri"/>
              </a:rPr>
              <a:t> – </a:t>
            </a:r>
            <a:r>
              <a:rPr lang="nl-BE" cap="all" dirty="0" err="1">
                <a:solidFill>
                  <a:srgbClr val="DD5A1F"/>
                </a:solidFill>
                <a:cs typeface="Calibri"/>
              </a:rPr>
              <a:t>hive</a:t>
            </a:r>
            <a:br>
              <a:rPr lang="nl-BE" cap="all" dirty="0">
                <a:solidFill>
                  <a:srgbClr val="DD5A1F"/>
                </a:solidFill>
                <a:cs typeface="Calibri"/>
              </a:rPr>
            </a:br>
            <a:r>
              <a:rPr lang="nl-BE" cap="all" dirty="0">
                <a:solidFill>
                  <a:srgbClr val="DD5A1F"/>
                </a:solidFill>
                <a:cs typeface="Calibri"/>
              </a:rPr>
              <a:t>UX CAVE</a:t>
            </a:r>
            <a:endParaRPr lang="nl-NL" dirty="0" err="1"/>
          </a:p>
        </p:txBody>
      </p:sp>
      <p:pic>
        <p:nvPicPr>
          <p:cNvPr id="19" name="Afbeelding 19">
            <a:extLst>
              <a:ext uri="{FF2B5EF4-FFF2-40B4-BE49-F238E27FC236}">
                <a16:creationId xmlns:a16="http://schemas.microsoft.com/office/drawing/2014/main" id="{941AE02C-6BAD-471D-9867-38BBBCAE949E}"/>
              </a:ext>
            </a:extLst>
          </p:cNvPr>
          <p:cNvPicPr>
            <a:picLocks noChangeAspect="1"/>
          </p:cNvPicPr>
          <p:nvPr/>
        </p:nvPicPr>
        <p:blipFill rotWithShape="1">
          <a:blip r:embed="rId4"/>
          <a:srcRect l="16742" t="16289" r="14932" b="17647"/>
          <a:stretch/>
        </p:blipFill>
        <p:spPr>
          <a:xfrm>
            <a:off x="3171825" y="4076700"/>
            <a:ext cx="1485903" cy="1419230"/>
          </a:xfrm>
          <a:prstGeom prst="rect">
            <a:avLst/>
          </a:prstGeom>
        </p:spPr>
      </p:pic>
      <p:sp>
        <p:nvSpPr>
          <p:cNvPr id="21" name="Tekstvak 20">
            <a:extLst>
              <a:ext uri="{FF2B5EF4-FFF2-40B4-BE49-F238E27FC236}">
                <a16:creationId xmlns:a16="http://schemas.microsoft.com/office/drawing/2014/main" id="{24455D54-877B-454B-A2D1-E7C0EAD4630C}"/>
              </a:ext>
            </a:extLst>
          </p:cNvPr>
          <p:cNvSpPr txBox="1"/>
          <p:nvPr/>
        </p:nvSpPr>
        <p:spPr>
          <a:xfrm>
            <a:off x="2628899" y="5549383"/>
            <a:ext cx="28003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Front end engineering</a:t>
            </a:r>
            <a:endParaRPr lang="nl-NL" dirty="0"/>
          </a:p>
        </p:txBody>
      </p:sp>
      <p:pic>
        <p:nvPicPr>
          <p:cNvPr id="22" name="Afbeelding 22">
            <a:extLst>
              <a:ext uri="{FF2B5EF4-FFF2-40B4-BE49-F238E27FC236}">
                <a16:creationId xmlns:a16="http://schemas.microsoft.com/office/drawing/2014/main" id="{FE7BD23C-BD0F-453F-8941-362207579DFF}"/>
              </a:ext>
            </a:extLst>
          </p:cNvPr>
          <p:cNvPicPr>
            <a:picLocks noChangeAspect="1"/>
          </p:cNvPicPr>
          <p:nvPr/>
        </p:nvPicPr>
        <p:blipFill>
          <a:blip r:embed="rId5"/>
          <a:stretch>
            <a:fillRect/>
          </a:stretch>
        </p:blipFill>
        <p:spPr>
          <a:xfrm>
            <a:off x="7788545" y="4071938"/>
            <a:ext cx="1381125" cy="1362075"/>
          </a:xfrm>
          <a:prstGeom prst="rect">
            <a:avLst/>
          </a:prstGeom>
        </p:spPr>
      </p:pic>
      <p:pic>
        <p:nvPicPr>
          <p:cNvPr id="24" name="Afbeelding 24">
            <a:extLst>
              <a:ext uri="{FF2B5EF4-FFF2-40B4-BE49-F238E27FC236}">
                <a16:creationId xmlns:a16="http://schemas.microsoft.com/office/drawing/2014/main" id="{7E6082A2-535E-4B96-9D6F-7A8B22AA9EC1}"/>
              </a:ext>
            </a:extLst>
          </p:cNvPr>
          <p:cNvPicPr>
            <a:picLocks noChangeAspect="1"/>
          </p:cNvPicPr>
          <p:nvPr/>
        </p:nvPicPr>
        <p:blipFill>
          <a:blip r:embed="rId6"/>
          <a:stretch>
            <a:fillRect/>
          </a:stretch>
        </p:blipFill>
        <p:spPr>
          <a:xfrm>
            <a:off x="1890713" y="1871663"/>
            <a:ext cx="1323975" cy="1371600"/>
          </a:xfrm>
          <a:prstGeom prst="rect">
            <a:avLst/>
          </a:prstGeom>
        </p:spPr>
      </p:pic>
      <p:sp>
        <p:nvSpPr>
          <p:cNvPr id="26" name="Tekstvak 25">
            <a:extLst>
              <a:ext uri="{FF2B5EF4-FFF2-40B4-BE49-F238E27FC236}">
                <a16:creationId xmlns:a16="http://schemas.microsoft.com/office/drawing/2014/main" id="{91FCCA55-BCD8-4A84-8EB3-54ABCCE1FCEB}"/>
              </a:ext>
            </a:extLst>
          </p:cNvPr>
          <p:cNvSpPr txBox="1"/>
          <p:nvPr/>
        </p:nvSpPr>
        <p:spPr>
          <a:xfrm>
            <a:off x="6848474" y="5429934"/>
            <a:ext cx="3305175"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cs typeface="Calibri"/>
              </a:rPr>
              <a:t>#FEE</a:t>
            </a:r>
          </a:p>
          <a:p>
            <a:pPr algn="ctr"/>
            <a:r>
              <a:rPr lang="nl-BE" cap="all" dirty="0">
                <a:solidFill>
                  <a:srgbClr val="DD5A1F"/>
                </a:solidFill>
                <a:cs typeface="Calibri"/>
              </a:rPr>
              <a:t>#</a:t>
            </a:r>
            <a:r>
              <a:rPr lang="nl-BE" cap="all" dirty="0" err="1">
                <a:solidFill>
                  <a:srgbClr val="DD5A1F"/>
                </a:solidFill>
                <a:cs typeface="Calibri"/>
              </a:rPr>
              <a:t>FRONT-eND-architecture</a:t>
            </a:r>
          </a:p>
        </p:txBody>
      </p:sp>
    </p:spTree>
    <p:extLst>
      <p:ext uri="{BB962C8B-B14F-4D97-AF65-F5344CB8AC3E}">
        <p14:creationId xmlns:p14="http://schemas.microsoft.com/office/powerpoint/2010/main" val="1075602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ENGINEERING</a:t>
            </a:r>
            <a:endParaRPr lang="en-US" dirty="0"/>
          </a:p>
        </p:txBody>
      </p:sp>
    </p:spTree>
    <p:extLst>
      <p:ext uri="{BB962C8B-B14F-4D97-AF65-F5344CB8AC3E}">
        <p14:creationId xmlns:p14="http://schemas.microsoft.com/office/powerpoint/2010/main" val="1169618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a:xfrm>
            <a:off x="838200" y="6356349"/>
            <a:ext cx="2743200" cy="365125"/>
          </a:xfrm>
        </p:spPr>
        <p:txBody>
          <a:bodyPr/>
          <a:lstStyle/>
          <a:p>
            <a:fld id="{D41FD555-2F82-9747-928C-A3E63261FF2A}" type="slidenum">
              <a:rPr lang="en-US" smtClean="0"/>
              <a:t>12</a:t>
            </a:fld>
            <a:endParaRPr lang="en-US"/>
          </a:p>
        </p:txBody>
      </p:sp>
      <p:pic>
        <p:nvPicPr>
          <p:cNvPr id="6" name="Picture 2" descr="Afbeeldingsresultaat voor desktop tablet mobile">
            <a:extLst>
              <a:ext uri="{FF2B5EF4-FFF2-40B4-BE49-F238E27FC236}">
                <a16:creationId xmlns:a16="http://schemas.microsoft.com/office/drawing/2014/main" id="{27DB1EF5-FC65-4DDB-BE64-72E1DAADAE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84" t="8743" r="11821" b="11674"/>
          <a:stretch/>
        </p:blipFill>
        <p:spPr bwMode="auto">
          <a:xfrm>
            <a:off x="1372402" y="1893739"/>
            <a:ext cx="5332396" cy="34169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C0C8441-C712-4F8B-BE29-ACB950CFCBEE}"/>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Engineering Domains</a:t>
            </a:r>
            <a:endParaRPr lang="nl-BE" dirty="0"/>
          </a:p>
        </p:txBody>
      </p:sp>
      <p:sp>
        <p:nvSpPr>
          <p:cNvPr id="11" name="Rectangle 10">
            <a:extLst>
              <a:ext uri="{FF2B5EF4-FFF2-40B4-BE49-F238E27FC236}">
                <a16:creationId xmlns:a16="http://schemas.microsoft.com/office/drawing/2014/main" id="{BCA99ED7-449B-4ECE-A2F6-1318F1EBDEE8}"/>
              </a:ext>
            </a:extLst>
          </p:cNvPr>
          <p:cNvSpPr/>
          <p:nvPr/>
        </p:nvSpPr>
        <p:spPr>
          <a:xfrm>
            <a:off x="7242757" y="1843559"/>
            <a:ext cx="5516077" cy="3257174"/>
          </a:xfrm>
          <a:prstGeom prst="rect">
            <a:avLst/>
          </a:prstGeom>
        </p:spPr>
        <p:txBody>
          <a:bodyPr wrap="square" numCol="1">
            <a:spAutoFit/>
          </a:bodyPr>
          <a:lstStyle/>
          <a:p>
            <a:pPr>
              <a:lnSpc>
                <a:spcPct val="150000"/>
              </a:lnSpc>
            </a:pPr>
            <a:r>
              <a:rPr lang="nl-BE" sz="2800" cap="all" dirty="0">
                <a:solidFill>
                  <a:srgbClr val="DD5A1F"/>
                </a:solidFill>
              </a:rPr>
              <a:t>Web</a:t>
            </a:r>
          </a:p>
          <a:p>
            <a:pPr>
              <a:lnSpc>
                <a:spcPct val="150000"/>
              </a:lnSpc>
            </a:pPr>
            <a:r>
              <a:rPr lang="nl-BE" sz="2800" cap="all" dirty="0">
                <a:solidFill>
                  <a:srgbClr val="DD5A1F"/>
                </a:solidFill>
              </a:rPr>
              <a:t>Mobile</a:t>
            </a:r>
          </a:p>
          <a:p>
            <a:pPr>
              <a:lnSpc>
                <a:spcPct val="150000"/>
              </a:lnSpc>
            </a:pPr>
            <a:r>
              <a:rPr lang="nl-BE" sz="2800" cap="all" dirty="0">
                <a:solidFill>
                  <a:srgbClr val="DD5A1F"/>
                </a:solidFill>
              </a:rPr>
              <a:t>Wearables</a:t>
            </a:r>
          </a:p>
          <a:p>
            <a:pPr>
              <a:lnSpc>
                <a:spcPct val="150000"/>
              </a:lnSpc>
            </a:pPr>
            <a:r>
              <a:rPr lang="nl-BE" sz="2800" cap="all" dirty="0">
                <a:solidFill>
                  <a:srgbClr val="DD5A1F"/>
                </a:solidFill>
              </a:rPr>
              <a:t>Iot</a:t>
            </a:r>
          </a:p>
          <a:p>
            <a:pPr>
              <a:lnSpc>
                <a:spcPct val="150000"/>
              </a:lnSpc>
            </a:pPr>
            <a:r>
              <a:rPr lang="nl-BE" sz="2800" cap="all" dirty="0">
                <a:solidFill>
                  <a:srgbClr val="DD5A1F"/>
                </a:solidFill>
              </a:rPr>
              <a:t>vr/Ar/Mr</a:t>
            </a:r>
          </a:p>
        </p:txBody>
      </p:sp>
    </p:spTree>
    <p:extLst>
      <p:ext uri="{BB962C8B-B14F-4D97-AF65-F5344CB8AC3E}">
        <p14:creationId xmlns:p14="http://schemas.microsoft.com/office/powerpoint/2010/main" val="410852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Hexagon 29"/>
          <p:cNvSpPr/>
          <p:nvPr/>
        </p:nvSpPr>
        <p:spPr>
          <a:xfrm>
            <a:off x="5940543" y="4920681"/>
            <a:ext cx="1943774" cy="16756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ERROR HANDLING</a:t>
            </a:r>
            <a:endParaRPr lang="nl-BE" dirty="0">
              <a:solidFill>
                <a:srgbClr val="DD5A1F"/>
              </a:solidFill>
            </a:endParaRPr>
          </a:p>
        </p:txBody>
      </p:sp>
      <p:sp>
        <p:nvSpPr>
          <p:cNvPr id="31" name="Hexagon 30"/>
          <p:cNvSpPr/>
          <p:nvPr/>
        </p:nvSpPr>
        <p:spPr>
          <a:xfrm>
            <a:off x="2774877" y="1444400"/>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MODULARITY</a:t>
            </a:r>
            <a:endParaRPr lang="nl-BE" dirty="0">
              <a:solidFill>
                <a:srgbClr val="DD5A1F"/>
              </a:solidFill>
            </a:endParaRPr>
          </a:p>
        </p:txBody>
      </p:sp>
      <p:sp>
        <p:nvSpPr>
          <p:cNvPr id="32" name="Hexagon 31"/>
          <p:cNvSpPr/>
          <p:nvPr/>
        </p:nvSpPr>
        <p:spPr>
          <a:xfrm>
            <a:off x="4345220" y="2306584"/>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QUALITY</a:t>
            </a:r>
            <a:endParaRPr lang="nl-BE" dirty="0">
              <a:solidFill>
                <a:srgbClr val="DD5A1F"/>
              </a:solidFill>
            </a:endParaRPr>
          </a:p>
        </p:txBody>
      </p:sp>
      <p:sp>
        <p:nvSpPr>
          <p:cNvPr id="33" name="Hexagon 32"/>
          <p:cNvSpPr/>
          <p:nvPr/>
        </p:nvSpPr>
        <p:spPr>
          <a:xfrm>
            <a:off x="5922608" y="1424304"/>
            <a:ext cx="1921486"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UI/UX</a:t>
            </a:r>
            <a:endParaRPr lang="nl-BE" dirty="0">
              <a:solidFill>
                <a:srgbClr val="DD5A1F"/>
              </a:solidFill>
            </a:endParaRPr>
          </a:p>
        </p:txBody>
      </p:sp>
      <p:sp>
        <p:nvSpPr>
          <p:cNvPr id="34" name="Hexagon 33"/>
          <p:cNvSpPr/>
          <p:nvPr/>
        </p:nvSpPr>
        <p:spPr>
          <a:xfrm>
            <a:off x="7538872" y="2257020"/>
            <a:ext cx="19441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STATE</a:t>
            </a:r>
            <a:endParaRPr lang="nl-BE" dirty="0">
              <a:solidFill>
                <a:srgbClr val="DD5A1F"/>
              </a:solidFill>
            </a:endParaRPr>
          </a:p>
        </p:txBody>
      </p:sp>
      <p:sp>
        <p:nvSpPr>
          <p:cNvPr id="35" name="Hexagon 34"/>
          <p:cNvSpPr/>
          <p:nvPr/>
        </p:nvSpPr>
        <p:spPr>
          <a:xfrm>
            <a:off x="7568266" y="4021734"/>
            <a:ext cx="1904631" cy="1675669"/>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BACK END</a:t>
            </a:r>
            <a:br>
              <a:rPr lang="nl-BE" sz="1600" dirty="0">
                <a:solidFill>
                  <a:srgbClr val="DD5A1F"/>
                </a:solidFill>
              </a:rPr>
            </a:br>
            <a:r>
              <a:rPr lang="nl-BE" sz="1400" dirty="0">
                <a:solidFill>
                  <a:srgbClr val="DD5A1F"/>
                </a:solidFill>
              </a:rPr>
              <a:t>CONNECTIVITY</a:t>
            </a:r>
            <a:endParaRPr lang="nl-BE" dirty="0">
              <a:solidFill>
                <a:srgbClr val="DD5A1F"/>
              </a:solidFill>
            </a:endParaRPr>
          </a:p>
        </p:txBody>
      </p:sp>
      <p:sp>
        <p:nvSpPr>
          <p:cNvPr id="36" name="Hexagon 35"/>
          <p:cNvSpPr/>
          <p:nvPr/>
        </p:nvSpPr>
        <p:spPr>
          <a:xfrm>
            <a:off x="5943961" y="3166528"/>
            <a:ext cx="1940356" cy="1672721"/>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SECURITY</a:t>
            </a:r>
            <a:endParaRPr lang="nl-BE" dirty="0">
              <a:solidFill>
                <a:srgbClr val="DD5A1F"/>
              </a:solidFill>
            </a:endParaRPr>
          </a:p>
        </p:txBody>
      </p:sp>
      <p:sp>
        <p:nvSpPr>
          <p:cNvPr id="37" name="Hexagon 36"/>
          <p:cNvSpPr/>
          <p:nvPr/>
        </p:nvSpPr>
        <p:spPr>
          <a:xfrm>
            <a:off x="4345220" y="4048344"/>
            <a:ext cx="1921485" cy="16804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rgbClr val="DD5A1F"/>
                </a:solidFill>
              </a:rPr>
              <a:t>PERFORMANCE</a:t>
            </a:r>
            <a:endParaRPr lang="nl-BE" sz="1600" dirty="0">
              <a:solidFill>
                <a:srgbClr val="DD5A1F"/>
              </a:solidFill>
            </a:endParaRPr>
          </a:p>
        </p:txBody>
      </p:sp>
      <p:sp>
        <p:nvSpPr>
          <p:cNvPr id="39" name="Hexagon 38"/>
          <p:cNvSpPr/>
          <p:nvPr/>
        </p:nvSpPr>
        <p:spPr>
          <a:xfrm>
            <a:off x="2745686" y="3186160"/>
            <a:ext cx="1926902" cy="166112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rgbClr val="DD5A1F"/>
                </a:solidFill>
              </a:rPr>
              <a:t>ALM</a:t>
            </a:r>
          </a:p>
        </p:txBody>
      </p:sp>
      <p:sp>
        <p:nvSpPr>
          <p:cNvPr id="12" name="Title 1">
            <a:extLst>
              <a:ext uri="{FF2B5EF4-FFF2-40B4-BE49-F238E27FC236}">
                <a16:creationId xmlns:a16="http://schemas.microsoft.com/office/drawing/2014/main" id="{D85A4CC1-6889-4964-8AFC-8297F23CFA12}"/>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Technical aspects of FEE</a:t>
            </a:r>
            <a:endParaRPr lang="nl-BE" dirty="0"/>
          </a:p>
        </p:txBody>
      </p:sp>
    </p:spTree>
    <p:extLst>
      <p:ext uri="{BB962C8B-B14F-4D97-AF65-F5344CB8AC3E}">
        <p14:creationId xmlns:p14="http://schemas.microsoft.com/office/powerpoint/2010/main" val="317512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3279" y="131183"/>
            <a:ext cx="10972800" cy="594483"/>
          </a:xfrm>
        </p:spPr>
        <p:txBody>
          <a:bodyPr vert="horz" lIns="91440" tIns="45720" rIns="91440" bIns="45720" rtlCol="0" anchor="ctr">
            <a:normAutofit fontScale="90000"/>
          </a:bodyPr>
          <a:lstStyle/>
          <a:p>
            <a:r>
              <a:rPr lang="nl-BE">
                <a:solidFill>
                  <a:srgbClr val="216989"/>
                </a:solidFill>
              </a:rPr>
              <a:t>Front End Technologies</a:t>
            </a:r>
            <a:endParaRPr lang="nl-BE" dirty="0">
              <a:solidFill>
                <a:srgbClr val="216989"/>
              </a:solidFill>
            </a:endParaRP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14</a:t>
            </a:fld>
            <a:endParaRPr lang="en-US"/>
          </a:p>
        </p:txBody>
      </p:sp>
      <p:pic>
        <p:nvPicPr>
          <p:cNvPr id="8"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05" y="4667684"/>
            <a:ext cx="1262104" cy="12621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8473" y="2633957"/>
            <a:ext cx="905463" cy="9054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13" y="2374452"/>
            <a:ext cx="1185904" cy="512553"/>
          </a:xfrm>
          <a:prstGeom prst="rect">
            <a:avLst/>
          </a:prstGeom>
        </p:spPr>
      </p:pic>
      <p:pic>
        <p:nvPicPr>
          <p:cNvPr id="11" name="Picture 10"/>
          <p:cNvPicPr>
            <a:picLocks noChangeAspect="1"/>
          </p:cNvPicPr>
          <p:nvPr/>
        </p:nvPicPr>
        <p:blipFill>
          <a:blip r:embed="rId6"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199173" y="3057732"/>
            <a:ext cx="1460001" cy="785381"/>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304" y="1395391"/>
            <a:ext cx="1062289" cy="79609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4758" y="1404079"/>
            <a:ext cx="709957" cy="67446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1833" y="2784480"/>
            <a:ext cx="721529" cy="962039"/>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61500" y="4213633"/>
            <a:ext cx="909065" cy="96368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08676" y="4127078"/>
            <a:ext cx="831551" cy="831551"/>
          </a:xfrm>
          <a:prstGeom prst="rect">
            <a:avLst/>
          </a:prstGeom>
        </p:spPr>
      </p:pic>
      <p:pic>
        <p:nvPicPr>
          <p:cNvPr id="17" name="Picture 1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9381" y="987949"/>
            <a:ext cx="959831" cy="959831"/>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3199" y="2598470"/>
            <a:ext cx="855935" cy="815277"/>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14880" y="140021"/>
            <a:ext cx="943440" cy="943440"/>
          </a:xfrm>
          <a:prstGeom prst="rect">
            <a:avLst/>
          </a:prstGeom>
        </p:spPr>
      </p:pic>
      <p:pic>
        <p:nvPicPr>
          <p:cNvPr id="20" name="Picture 19"/>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9066" y="927904"/>
            <a:ext cx="681857" cy="681857"/>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6570" y="848744"/>
            <a:ext cx="1110669" cy="1110669"/>
          </a:xfrm>
          <a:prstGeom prst="rect">
            <a:avLst/>
          </a:prstGeom>
        </p:spPr>
      </p:pic>
      <p:pic>
        <p:nvPicPr>
          <p:cNvPr id="22" name="Picture 21"/>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8484" y="752013"/>
            <a:ext cx="1592769" cy="796385"/>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53828" y="440978"/>
            <a:ext cx="1507327" cy="262640"/>
          </a:xfrm>
          <a:prstGeom prst="rect">
            <a:avLst/>
          </a:prstGeom>
        </p:spPr>
      </p:pic>
      <p:pic>
        <p:nvPicPr>
          <p:cNvPr id="24" name="Picture 23"/>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78838" y="935867"/>
            <a:ext cx="952845" cy="952845"/>
          </a:xfrm>
          <a:prstGeom prst="rect">
            <a:avLst/>
          </a:prstGeom>
        </p:spPr>
      </p:pic>
      <p:pic>
        <p:nvPicPr>
          <p:cNvPr id="25" name="Picture 24"/>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46079" y="4213633"/>
            <a:ext cx="667083" cy="667083"/>
          </a:xfrm>
          <a:prstGeom prst="rect">
            <a:avLst/>
          </a:prstGeom>
        </p:spPr>
      </p:pic>
      <p:pic>
        <p:nvPicPr>
          <p:cNvPr id="26" name="Picture 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82572" y="4982809"/>
            <a:ext cx="710269" cy="798592"/>
          </a:xfrm>
          <a:prstGeom prst="rect">
            <a:avLst/>
          </a:prstGeom>
        </p:spPr>
      </p:pic>
      <p:pic>
        <p:nvPicPr>
          <p:cNvPr id="27" name="Picture 26"/>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10054684" y="4827029"/>
            <a:ext cx="1066819" cy="883681"/>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978619" y="2210906"/>
            <a:ext cx="1148757" cy="1148757"/>
          </a:xfrm>
          <a:prstGeom prst="rect">
            <a:avLst/>
          </a:prstGeom>
        </p:spPr>
      </p:pic>
      <p:pic>
        <p:nvPicPr>
          <p:cNvPr id="29" name="Picture 28"/>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5291" y="5810773"/>
            <a:ext cx="1049727" cy="915147"/>
          </a:xfrm>
          <a:prstGeom prst="rect">
            <a:avLst/>
          </a:prstGeom>
        </p:spPr>
      </p:pic>
      <p:pic>
        <p:nvPicPr>
          <p:cNvPr id="30" name="Picture 29"/>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10054684" y="2066140"/>
            <a:ext cx="876987" cy="894939"/>
          </a:xfrm>
          <a:prstGeom prst="rect">
            <a:avLst/>
          </a:prstGeom>
        </p:spPr>
      </p:pic>
      <p:pic>
        <p:nvPicPr>
          <p:cNvPr id="31" name="Picture 3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487672" y="5708252"/>
            <a:ext cx="725443" cy="725443"/>
          </a:xfrm>
          <a:prstGeom prst="rect">
            <a:avLst/>
          </a:prstGeom>
        </p:spPr>
      </p:pic>
      <p:pic>
        <p:nvPicPr>
          <p:cNvPr id="32" name="Picture 3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744502" y="3097127"/>
            <a:ext cx="783317" cy="708904"/>
          </a:xfrm>
          <a:prstGeom prst="rect">
            <a:avLst/>
          </a:prstGeom>
        </p:spPr>
      </p:pic>
      <p:pic>
        <p:nvPicPr>
          <p:cNvPr id="33" name="Picture 3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18342" y="5942347"/>
            <a:ext cx="928461" cy="726853"/>
          </a:xfrm>
          <a:prstGeom prst="rect">
            <a:avLst/>
          </a:prstGeom>
        </p:spPr>
      </p:pic>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898151" y="3548849"/>
            <a:ext cx="673416" cy="673416"/>
          </a:xfrm>
          <a:prstGeom prst="rect">
            <a:avLst/>
          </a:prstGeom>
        </p:spPr>
      </p:pic>
      <p:pic>
        <p:nvPicPr>
          <p:cNvPr id="35" name="Picture 34"/>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33939" y="3915630"/>
            <a:ext cx="797732" cy="801800"/>
          </a:xfrm>
          <a:prstGeom prst="rect">
            <a:avLst/>
          </a:prstGeom>
        </p:spPr>
      </p:pic>
      <p:pic>
        <p:nvPicPr>
          <p:cNvPr id="36" name="Picture 3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93867" y="5758679"/>
            <a:ext cx="822004" cy="822004"/>
          </a:xfrm>
          <a:prstGeom prst="rect">
            <a:avLst/>
          </a:prstGeom>
        </p:spPr>
      </p:pic>
      <p:pic>
        <p:nvPicPr>
          <p:cNvPr id="37" name="Picture 3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222156" y="3806031"/>
            <a:ext cx="861653" cy="861653"/>
          </a:xfrm>
          <a:prstGeom prst="rect">
            <a:avLst/>
          </a:prstGeom>
        </p:spPr>
      </p:pic>
      <p:pic>
        <p:nvPicPr>
          <p:cNvPr id="38" name="Picture 3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93170" y="3972171"/>
            <a:ext cx="1124703" cy="1124703"/>
          </a:xfrm>
          <a:prstGeom prst="rect">
            <a:avLst/>
          </a:prstGeom>
        </p:spPr>
      </p:pic>
      <p:pic>
        <p:nvPicPr>
          <p:cNvPr id="39" name="Picture 3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558433" y="3976964"/>
            <a:ext cx="508747" cy="1137987"/>
          </a:xfrm>
          <a:prstGeom prst="rect">
            <a:avLst/>
          </a:prstGeom>
        </p:spPr>
      </p:pic>
      <p:pic>
        <p:nvPicPr>
          <p:cNvPr id="40" name="Picture 3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649825" y="5554360"/>
            <a:ext cx="769821" cy="769821"/>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884688" y="5755506"/>
            <a:ext cx="1571899" cy="699321"/>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503265" y="4869010"/>
            <a:ext cx="1073831" cy="418793"/>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824038" y="3029126"/>
            <a:ext cx="969288" cy="969288"/>
          </a:xfrm>
          <a:prstGeom prst="rect">
            <a:avLst/>
          </a:prstGeom>
        </p:spPr>
      </p:pic>
      <p:pic>
        <p:nvPicPr>
          <p:cNvPr id="44" name="Picture 43"/>
          <p:cNvPicPr>
            <a:picLocks noChangeAspect="1"/>
          </p:cNvPicPr>
          <p:nvPr/>
        </p:nvPicPr>
        <p:blipFill rotWithShape="1">
          <a:blip r:embed="rId39">
            <a:extLst>
              <a:ext uri="{28A0092B-C50C-407E-A947-70E740481C1C}">
                <a14:useLocalDpi xmlns:a14="http://schemas.microsoft.com/office/drawing/2010/main" val="0"/>
              </a:ext>
            </a:extLst>
          </a:blip>
          <a:srcRect l="22844" t="21792" r="22251" b="23304"/>
          <a:stretch/>
        </p:blipFill>
        <p:spPr>
          <a:xfrm>
            <a:off x="4018545" y="3865294"/>
            <a:ext cx="648308" cy="648308"/>
          </a:xfrm>
          <a:prstGeom prst="rect">
            <a:avLst/>
          </a:prstGeom>
        </p:spPr>
      </p:pic>
      <p:pic>
        <p:nvPicPr>
          <p:cNvPr id="45" name="Picture 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008058" y="5009834"/>
            <a:ext cx="799581" cy="799581"/>
          </a:xfrm>
          <a:prstGeom prst="rect">
            <a:avLst/>
          </a:prstGeom>
        </p:spPr>
      </p:pic>
      <p:pic>
        <p:nvPicPr>
          <p:cNvPr id="46" name="Picture 45"/>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505" y="5517547"/>
            <a:ext cx="1016543" cy="453379"/>
          </a:xfrm>
          <a:prstGeom prst="rect">
            <a:avLst/>
          </a:prstGeom>
        </p:spPr>
      </p:pic>
      <p:pic>
        <p:nvPicPr>
          <p:cNvPr id="47" name="Picture 46"/>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60780" y="6169680"/>
            <a:ext cx="1193624" cy="373981"/>
          </a:xfrm>
          <a:prstGeom prst="rect">
            <a:avLst/>
          </a:prstGeom>
        </p:spPr>
      </p:pic>
      <p:pic>
        <p:nvPicPr>
          <p:cNvPr id="48" name="Picture 4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90837" y="5382106"/>
            <a:ext cx="1177644" cy="1177644"/>
          </a:xfrm>
          <a:prstGeom prst="rect">
            <a:avLst/>
          </a:prstGeom>
        </p:spPr>
      </p:pic>
      <p:pic>
        <p:nvPicPr>
          <p:cNvPr id="49" name="Picture 4" descr="Afbeeldingsresultaat voor logo react"/>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519186" y="3027300"/>
            <a:ext cx="958855" cy="9245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Afbeeldingsresultaat voor logo aurelia"/>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549968" y="4911168"/>
            <a:ext cx="2058385" cy="6106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beeldingsresultaat voor es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928240" y="2717018"/>
            <a:ext cx="958505" cy="9585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Afbeeldingsresultaat voor html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963319" y="1507848"/>
            <a:ext cx="944875" cy="9448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Afbeeldingsresultaat voor css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413285" y="1290556"/>
            <a:ext cx="824603" cy="115670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Afbeeldingsresultaat voor meteorjs"/>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865624" y="2545773"/>
            <a:ext cx="1794087" cy="4246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Afbeeldingsresultaat voor ampersandjs"/>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642262" y="3133137"/>
            <a:ext cx="837035" cy="83703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Afbeeldingsresultaat voor momentjs"/>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734539" y="330542"/>
            <a:ext cx="920327" cy="63809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Afbeeldingsresultaat voor jspm logo"/>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856248" y="5271682"/>
            <a:ext cx="1715936" cy="69924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raw.githubusercontent.com/babel/logo/master/babel.png"/>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057347" y="1686891"/>
            <a:ext cx="1497680" cy="6802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4"/>
          <a:stretch>
            <a:fillRect/>
          </a:stretch>
        </p:blipFill>
        <p:spPr>
          <a:xfrm>
            <a:off x="3310935" y="3633762"/>
            <a:ext cx="458327" cy="817985"/>
          </a:xfrm>
          <a:prstGeom prst="rect">
            <a:avLst/>
          </a:prstGeom>
        </p:spPr>
      </p:pic>
      <p:pic>
        <p:nvPicPr>
          <p:cNvPr id="60" name="Picture 6" descr="Afbeeldingsresultaat voor ionic logo"/>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982687" y="2852596"/>
            <a:ext cx="696253" cy="6962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2" name="Object 61"/>
          <p:cNvGraphicFramePr>
            <a:graphicFrameLocks noChangeAspect="1"/>
          </p:cNvGraphicFramePr>
          <p:nvPr/>
        </p:nvGraphicFramePr>
        <p:xfrm>
          <a:off x="11197365" y="1274275"/>
          <a:ext cx="677815" cy="748967"/>
        </p:xfrm>
        <a:graphic>
          <a:graphicData uri="http://schemas.openxmlformats.org/presentationml/2006/ole">
            <mc:AlternateContent xmlns:mc="http://schemas.openxmlformats.org/markup-compatibility/2006">
              <mc:Choice xmlns:v="urn:schemas-microsoft-com:vml" Requires="v">
                <p:oleObj spid="_x0000_s1266" r:id="rId56" imgW="2298240" imgH="2539440" progId="">
                  <p:embed/>
                </p:oleObj>
              </mc:Choice>
              <mc:Fallback>
                <p:oleObj r:id="rId56" imgW="2298240" imgH="2539440" progId="">
                  <p:embed/>
                  <p:pic>
                    <p:nvPicPr>
                      <p:cNvPr id="62" name="Object 61"/>
                      <p:cNvPicPr/>
                      <p:nvPr/>
                    </p:nvPicPr>
                    <p:blipFill>
                      <a:blip r:embed="rId57"/>
                      <a:stretch>
                        <a:fillRect/>
                      </a:stretch>
                    </p:blipFill>
                    <p:spPr>
                      <a:xfrm>
                        <a:off x="11197365" y="1274275"/>
                        <a:ext cx="677815" cy="748967"/>
                      </a:xfrm>
                      <a:prstGeom prst="rect">
                        <a:avLst/>
                      </a:prstGeom>
                    </p:spPr>
                  </p:pic>
                </p:oleObj>
              </mc:Fallback>
            </mc:AlternateContent>
          </a:graphicData>
        </a:graphic>
      </p:graphicFrame>
      <p:pic>
        <p:nvPicPr>
          <p:cNvPr id="63" name="Picture 62"/>
          <p:cNvPicPr>
            <a:picLocks noChangeAspect="1"/>
          </p:cNvPicPr>
          <p:nvPr/>
        </p:nvPicPr>
        <p:blipFill>
          <a:blip r:embed="rId58"/>
          <a:stretch>
            <a:fillRect/>
          </a:stretch>
        </p:blipFill>
        <p:spPr>
          <a:xfrm>
            <a:off x="4799955" y="4234534"/>
            <a:ext cx="1304448" cy="565565"/>
          </a:xfrm>
          <a:prstGeom prst="rect">
            <a:avLst/>
          </a:prstGeom>
        </p:spPr>
      </p:pic>
      <p:pic>
        <p:nvPicPr>
          <p:cNvPr id="11270" name="Picture 6" descr="Afbeeldingsresultaat voor CORDOVA LOGO"/>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027347" y="1916679"/>
            <a:ext cx="800339" cy="8003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5" name="Object 11264"/>
          <p:cNvGraphicFramePr>
            <a:graphicFrameLocks noChangeAspect="1"/>
          </p:cNvGraphicFramePr>
          <p:nvPr/>
        </p:nvGraphicFramePr>
        <p:xfrm>
          <a:off x="7178483" y="4079211"/>
          <a:ext cx="986044" cy="986044"/>
        </p:xfrm>
        <a:graphic>
          <a:graphicData uri="http://schemas.openxmlformats.org/presentationml/2006/ole">
            <mc:AlternateContent xmlns:mc="http://schemas.openxmlformats.org/markup-compatibility/2006">
              <mc:Choice xmlns:v="urn:schemas-microsoft-com:vml" Requires="v">
                <p:oleObj spid="_x0000_s1267" r:id="rId60" imgW="2844360" imgH="2844360" progId="">
                  <p:embed/>
                </p:oleObj>
              </mc:Choice>
              <mc:Fallback>
                <p:oleObj r:id="rId60" imgW="2844360" imgH="2844360" progId="">
                  <p:embed/>
                  <p:pic>
                    <p:nvPicPr>
                      <p:cNvPr id="11265" name="Object 11264"/>
                      <p:cNvPicPr/>
                      <p:nvPr/>
                    </p:nvPicPr>
                    <p:blipFill>
                      <a:blip r:embed="rId61"/>
                      <a:stretch>
                        <a:fillRect/>
                      </a:stretch>
                    </p:blipFill>
                    <p:spPr>
                      <a:xfrm>
                        <a:off x="7178483" y="4079211"/>
                        <a:ext cx="986044" cy="986044"/>
                      </a:xfrm>
                      <a:prstGeom prst="rect">
                        <a:avLst/>
                      </a:prstGeom>
                    </p:spPr>
                  </p:pic>
                </p:oleObj>
              </mc:Fallback>
            </mc:AlternateContent>
          </a:graphicData>
        </a:graphic>
      </p:graphicFrame>
      <p:pic>
        <p:nvPicPr>
          <p:cNvPr id="11275" name="Picture 11" descr="Afbeeldingsresultaat voor dart logo"/>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755648" y="1998937"/>
            <a:ext cx="1348129" cy="358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7" name="Object 11266"/>
          <p:cNvGraphicFramePr>
            <a:graphicFrameLocks noChangeAspect="1"/>
          </p:cNvGraphicFramePr>
          <p:nvPr/>
        </p:nvGraphicFramePr>
        <p:xfrm>
          <a:off x="6937695" y="1190648"/>
          <a:ext cx="529058" cy="529058"/>
        </p:xfrm>
        <a:graphic>
          <a:graphicData uri="http://schemas.openxmlformats.org/presentationml/2006/ole">
            <mc:AlternateContent xmlns:mc="http://schemas.openxmlformats.org/markup-compatibility/2006">
              <mc:Choice xmlns:v="urn:schemas-microsoft-com:vml" Requires="v">
                <p:oleObj spid="_x0000_s1268" r:id="rId63" imgW="3593520" imgH="3593520" progId="">
                  <p:embed/>
                </p:oleObj>
              </mc:Choice>
              <mc:Fallback>
                <p:oleObj r:id="rId63" imgW="3593520" imgH="3593520" progId="">
                  <p:embed/>
                  <p:pic>
                    <p:nvPicPr>
                      <p:cNvPr id="11267" name="Object 11266"/>
                      <p:cNvPicPr/>
                      <p:nvPr/>
                    </p:nvPicPr>
                    <p:blipFill>
                      <a:blip r:embed="rId64"/>
                      <a:stretch>
                        <a:fillRect/>
                      </a:stretch>
                    </p:blipFill>
                    <p:spPr>
                      <a:xfrm>
                        <a:off x="6937695" y="1190648"/>
                        <a:ext cx="529058" cy="529058"/>
                      </a:xfrm>
                      <a:prstGeom prst="rect">
                        <a:avLst/>
                      </a:prstGeom>
                    </p:spPr>
                  </p:pic>
                </p:oleObj>
              </mc:Fallback>
            </mc:AlternateContent>
          </a:graphicData>
        </a:graphic>
      </p:graphicFrame>
      <p:pic>
        <p:nvPicPr>
          <p:cNvPr id="11288" name="Picture 24" descr="Afbeeldingsresultaat voor tslint logo"/>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9289392" y="4143687"/>
            <a:ext cx="702446" cy="70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41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8938" y="3613763"/>
            <a:ext cx="1355814" cy="135581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p:cNvSpPr>
            <a:spLocks noGrp="1"/>
          </p:cNvSpPr>
          <p:nvPr>
            <p:ph type="title"/>
          </p:nvPr>
        </p:nvSpPr>
        <p:spPr>
          <a:xfrm>
            <a:off x="144045" y="109250"/>
            <a:ext cx="10972800" cy="948445"/>
          </a:xfrm>
        </p:spPr>
        <p:txBody>
          <a:bodyPr vert="horz" lIns="91440" tIns="45720" rIns="91440" bIns="45720" rtlCol="0" anchor="ctr">
            <a:normAutofit/>
          </a:bodyPr>
          <a:lstStyle/>
          <a:p>
            <a:r>
              <a:rPr lang="en-US" dirty="0"/>
              <a:t>Front End Architecture</a:t>
            </a:r>
          </a:p>
        </p:txBody>
      </p:sp>
      <p:grpSp>
        <p:nvGrpSpPr>
          <p:cNvPr id="9" name="Group 8"/>
          <p:cNvGrpSpPr/>
          <p:nvPr/>
        </p:nvGrpSpPr>
        <p:grpSpPr>
          <a:xfrm>
            <a:off x="250348" y="4815840"/>
            <a:ext cx="11691303" cy="939483"/>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FOUNDATION</a:t>
              </a:r>
            </a:p>
            <a:p>
              <a:pPr marL="0" lvl="0" indent="0" algn="ctr" defTabSz="1066800">
                <a:lnSpc>
                  <a:spcPct val="90000"/>
                </a:lnSpc>
                <a:spcBef>
                  <a:spcPct val="0"/>
                </a:spcBef>
                <a:spcAft>
                  <a:spcPct val="35000"/>
                </a:spcAft>
                <a:buNone/>
              </a:pPr>
              <a:r>
                <a:rPr lang="en-US" sz="1400" dirty="0">
                  <a:solidFill>
                    <a:srgbClr val="DD5A1F"/>
                  </a:solidFill>
                  <a:latin typeface="+mj-lt"/>
                </a:rPr>
                <a:t>CORE LANGUAGES + FRAMEWORK OR COMBINATION OF LIBS</a:t>
              </a:r>
              <a:endParaRPr lang="en-US" sz="1400" b="0" kern="1200" dirty="0">
                <a:solidFill>
                  <a:srgbClr val="DD5A1F"/>
                </a:solidFill>
                <a:latin typeface="+mj-lt"/>
              </a:endParaRPr>
            </a:p>
          </p:txBody>
        </p:sp>
      </p:grpSp>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640" y="4940398"/>
            <a:ext cx="1327091" cy="66354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119" y="5014411"/>
            <a:ext cx="515521" cy="515521"/>
          </a:xfrm>
          <a:prstGeom prst="rect">
            <a:avLst/>
          </a:prstGeom>
        </p:spPr>
      </p:pic>
      <p:pic>
        <p:nvPicPr>
          <p:cNvPr id="18" name="Picture 4" descr="Afbeeldingsresultaat voor html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5731" y="4940398"/>
            <a:ext cx="695678" cy="69567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fbeeldingsresultaat voor cs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409" y="4940398"/>
            <a:ext cx="523631" cy="738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28479" y="5046562"/>
            <a:ext cx="525792" cy="557382"/>
          </a:xfrm>
          <a:prstGeom prst="rect">
            <a:avLst/>
          </a:prstGeom>
        </p:spPr>
      </p:pic>
      <p:pic>
        <p:nvPicPr>
          <p:cNvPr id="21" name="Picture 4" descr="Afbeeldingsresultaat voor logo reac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4271" y="4969577"/>
            <a:ext cx="737768" cy="7113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fbeeldingsresultaat voor CORDOVA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7560" y="4999040"/>
            <a:ext cx="679459" cy="6794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250347" y="2885216"/>
            <a:ext cx="11691303" cy="884032"/>
            <a:chOff x="0" y="39687"/>
            <a:chExt cx="3286125" cy="1971675"/>
          </a:xfrm>
        </p:grpSpPr>
        <p:sp>
          <p:nvSpPr>
            <p:cNvPr id="25" name="Rectangle 24"/>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TextBox 25"/>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UI</a:t>
              </a:r>
              <a:br>
                <a:rPr lang="en-US" sz="2400" b="0" kern="1200" dirty="0">
                  <a:solidFill>
                    <a:srgbClr val="DD5A1F"/>
                  </a:solidFill>
                  <a:latin typeface="+mj-lt"/>
                </a:rPr>
              </a:br>
              <a:r>
                <a:rPr lang="en-US" sz="1400" b="0" kern="1200" dirty="0" err="1">
                  <a:solidFill>
                    <a:srgbClr val="DD5A1F"/>
                  </a:solidFill>
                  <a:latin typeface="+mj-lt"/>
                </a:rPr>
                <a:t>UI</a:t>
              </a:r>
              <a:r>
                <a:rPr lang="en-US" sz="1400" b="0" kern="1200" dirty="0">
                  <a:solidFill>
                    <a:srgbClr val="DD5A1F"/>
                  </a:solidFill>
                  <a:latin typeface="+mj-lt"/>
                </a:rPr>
                <a:t> LIBS / FRAMEWORKS + COMPONENTS</a:t>
              </a:r>
            </a:p>
          </p:txBody>
        </p:sp>
      </p:grpSp>
      <p:pic>
        <p:nvPicPr>
          <p:cNvPr id="27" name="Picture 6" descr="Afbeeldingsresultaat voor ionic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20705" y="3010340"/>
            <a:ext cx="553168" cy="5531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50348" y="3854823"/>
            <a:ext cx="11691303" cy="884032"/>
            <a:chOff x="0" y="39687"/>
            <a:chExt cx="3286125" cy="1971675"/>
          </a:xfrm>
          <a:noFill/>
        </p:grpSpPr>
        <p:sp>
          <p:nvSpPr>
            <p:cNvPr id="29" name="Rectangle 28"/>
            <p:cNvSpPr/>
            <p:nvPr/>
          </p:nvSpPr>
          <p:spPr>
            <a:xfrm>
              <a:off x="0" y="39687"/>
              <a:ext cx="3286125" cy="1971675"/>
            </a:xfrm>
            <a:prstGeom prst="rect">
              <a:avLst/>
            </a:prstGeom>
            <a:grp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TextBox 29"/>
            <p:cNvSpPr txBox="1"/>
            <p:nvPr/>
          </p:nvSpPr>
          <p:spPr>
            <a:xfrm>
              <a:off x="0" y="39687"/>
              <a:ext cx="3286125" cy="197167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DEPENDENCY MANAGEMENT</a:t>
              </a:r>
              <a:br>
                <a:rPr lang="en-US" sz="2400" b="0" kern="1200" dirty="0">
                  <a:solidFill>
                    <a:srgbClr val="DD5A1F"/>
                  </a:solidFill>
                  <a:latin typeface="+mj-lt"/>
                </a:rPr>
              </a:br>
              <a:r>
                <a:rPr lang="en-US" sz="1400" b="0" kern="1200" dirty="0">
                  <a:solidFill>
                    <a:srgbClr val="DD5A1F"/>
                  </a:solidFill>
                  <a:latin typeface="+mj-lt"/>
                </a:rPr>
                <a:t>DEPENDENCY MANAGERS + MODULE LOADERS</a:t>
              </a:r>
            </a:p>
          </p:txBody>
        </p:sp>
      </p:grpSp>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3119" y="4143041"/>
            <a:ext cx="963963" cy="375945"/>
          </a:xfrm>
          <a:prstGeom prst="rect">
            <a:avLst/>
          </a:prstGeom>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49283" y="3911649"/>
            <a:ext cx="816205" cy="816205"/>
          </a:xfrm>
          <a:prstGeom prst="rect">
            <a:avLst/>
          </a:prstGeom>
        </p:spPr>
      </p:pic>
      <p:pic>
        <p:nvPicPr>
          <p:cNvPr id="34" name="Picture 33"/>
          <p:cNvPicPr>
            <a:picLocks noChangeAspect="1"/>
          </p:cNvPicPr>
          <p:nvPr/>
        </p:nvPicPr>
        <p:blipFill>
          <a:blip r:embed="rId14"/>
          <a:stretch>
            <a:fillRect/>
          </a:stretch>
        </p:blipFill>
        <p:spPr>
          <a:xfrm>
            <a:off x="1470532" y="4029772"/>
            <a:ext cx="1304448" cy="565565"/>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67722" y="3010340"/>
            <a:ext cx="599795" cy="599795"/>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21930" y="3139826"/>
            <a:ext cx="1053801" cy="455457"/>
          </a:xfrm>
          <a:prstGeom prst="rect">
            <a:avLst/>
          </a:prstGeom>
        </p:spPr>
      </p:pic>
      <p:pic>
        <p:nvPicPr>
          <p:cNvPr id="37" name="Picture 36"/>
          <p:cNvPicPr>
            <a:picLocks noChangeAspect="1"/>
          </p:cNvPicPr>
          <p:nvPr/>
        </p:nvPicPr>
        <p:blipFill>
          <a:blip r:embed="rId17"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8993979" y="2894233"/>
            <a:ext cx="1460001" cy="785381"/>
          </a:xfrm>
          <a:prstGeom prst="rect">
            <a:avLst/>
          </a:prstGeom>
        </p:spPr>
      </p:pic>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3119" y="3059180"/>
            <a:ext cx="715361" cy="536103"/>
          </a:xfrm>
          <a:prstGeom prst="rect">
            <a:avLst/>
          </a:prstGeom>
        </p:spPr>
      </p:pic>
      <p:graphicFrame>
        <p:nvGraphicFramePr>
          <p:cNvPr id="40" name="Object 39"/>
          <p:cNvGraphicFramePr>
            <a:graphicFrameLocks noChangeAspect="1"/>
          </p:cNvGraphicFramePr>
          <p:nvPr/>
        </p:nvGraphicFramePr>
        <p:xfrm>
          <a:off x="10292039" y="5026403"/>
          <a:ext cx="582843" cy="582843"/>
        </p:xfrm>
        <a:graphic>
          <a:graphicData uri="http://schemas.openxmlformats.org/presentationml/2006/ole">
            <mc:AlternateContent xmlns:mc="http://schemas.openxmlformats.org/markup-compatibility/2006">
              <mc:Choice xmlns:v="urn:schemas-microsoft-com:vml" Requires="v">
                <p:oleObj spid="_x0000_s2212" r:id="rId19" imgW="2844360" imgH="2844360" progId="">
                  <p:embed/>
                </p:oleObj>
              </mc:Choice>
              <mc:Fallback>
                <p:oleObj r:id="rId19" imgW="2844360" imgH="2844360" progId="">
                  <p:embed/>
                  <p:pic>
                    <p:nvPicPr>
                      <p:cNvPr id="40" name="Object 39"/>
                      <p:cNvPicPr/>
                      <p:nvPr/>
                    </p:nvPicPr>
                    <p:blipFill>
                      <a:blip r:embed="rId20"/>
                      <a:stretch>
                        <a:fillRect/>
                      </a:stretch>
                    </p:blipFill>
                    <p:spPr>
                      <a:xfrm>
                        <a:off x="10292039" y="5026403"/>
                        <a:ext cx="582843" cy="582843"/>
                      </a:xfrm>
                      <a:prstGeom prst="rect">
                        <a:avLst/>
                      </a:prstGeom>
                    </p:spPr>
                  </p:pic>
                </p:oleObj>
              </mc:Fallback>
            </mc:AlternateContent>
          </a:graphicData>
        </a:graphic>
      </p:graphicFrame>
      <p:grpSp>
        <p:nvGrpSpPr>
          <p:cNvPr id="41" name="Group 40"/>
          <p:cNvGrpSpPr/>
          <p:nvPr/>
        </p:nvGrpSpPr>
        <p:grpSpPr>
          <a:xfrm>
            <a:off x="250347" y="1927172"/>
            <a:ext cx="11691303" cy="884032"/>
            <a:chOff x="0" y="39687"/>
            <a:chExt cx="3286125" cy="1971675"/>
          </a:xfrm>
        </p:grpSpPr>
        <p:sp>
          <p:nvSpPr>
            <p:cNvPr id="42" name="Rectangle 41"/>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TextBox 42"/>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QA</a:t>
              </a:r>
              <a:br>
                <a:rPr lang="en-US" sz="2400" b="0" kern="1200" dirty="0">
                  <a:solidFill>
                    <a:srgbClr val="DD5A1F"/>
                  </a:solidFill>
                  <a:latin typeface="+mj-lt"/>
                </a:rPr>
              </a:br>
              <a:r>
                <a:rPr lang="en-US" sz="1400" dirty="0">
                  <a:solidFill>
                    <a:srgbClr val="DD5A1F"/>
                  </a:solidFill>
                  <a:latin typeface="+mj-lt"/>
                </a:rPr>
                <a:t>LINTING TOOLS + TEST RUNNERS &amp; LIBS</a:t>
              </a:r>
              <a:endParaRPr lang="en-US" sz="1400" b="0" kern="1200" dirty="0">
                <a:solidFill>
                  <a:srgbClr val="DD5A1F"/>
                </a:solidFill>
                <a:latin typeface="+mj-lt"/>
              </a:endParaRPr>
            </a:p>
          </p:txBody>
        </p:sp>
      </p:grpSp>
      <p:pic>
        <p:nvPicPr>
          <p:cNvPr id="44" name="Picture 4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254365" y="1975813"/>
            <a:ext cx="510825" cy="574347"/>
          </a:xfrm>
          <a:prstGeom prst="rect">
            <a:avLst/>
          </a:prstGeom>
        </p:spPr>
      </p:pic>
      <p:pic>
        <p:nvPicPr>
          <p:cNvPr id="45" name="Picture 44"/>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8666784" y="1991364"/>
            <a:ext cx="965260" cy="799556"/>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179543" y="1920363"/>
            <a:ext cx="889957" cy="889957"/>
          </a:xfrm>
          <a:prstGeom prst="rect">
            <a:avLst/>
          </a:prstGeom>
        </p:spPr>
      </p:pic>
      <p:pic>
        <p:nvPicPr>
          <p:cNvPr id="47" name="Picture 46"/>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7838" y="1945099"/>
            <a:ext cx="806527" cy="703126"/>
          </a:xfrm>
          <a:prstGeom prst="rect">
            <a:avLst/>
          </a:prstGeom>
        </p:spPr>
      </p:pic>
      <p:pic>
        <p:nvPicPr>
          <p:cNvPr id="48" name="Picture 47"/>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7904627" y="1991364"/>
            <a:ext cx="583039" cy="594974"/>
          </a:xfrm>
          <a:prstGeom prst="rect">
            <a:avLst/>
          </a:prstGeom>
        </p:spPr>
      </p:pic>
      <p:pic>
        <p:nvPicPr>
          <p:cNvPr id="49" name="Picture 4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096969" y="2006985"/>
            <a:ext cx="740050" cy="579354"/>
          </a:xfrm>
          <a:prstGeom prst="rect">
            <a:avLst/>
          </a:prstGeom>
        </p:spPr>
      </p:pic>
      <p:pic>
        <p:nvPicPr>
          <p:cNvPr id="50" name="Picture 4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09941" y="2066140"/>
            <a:ext cx="682524" cy="682524"/>
          </a:xfrm>
          <a:prstGeom prst="rect">
            <a:avLst/>
          </a:prstGeom>
        </p:spPr>
      </p:pic>
      <p:graphicFrame>
        <p:nvGraphicFramePr>
          <p:cNvPr id="51" name="Object 50"/>
          <p:cNvGraphicFramePr>
            <a:graphicFrameLocks noChangeAspect="1"/>
          </p:cNvGraphicFramePr>
          <p:nvPr/>
        </p:nvGraphicFramePr>
        <p:xfrm>
          <a:off x="3069500" y="2033921"/>
          <a:ext cx="677815" cy="748967"/>
        </p:xfrm>
        <a:graphic>
          <a:graphicData uri="http://schemas.openxmlformats.org/presentationml/2006/ole">
            <mc:AlternateContent xmlns:mc="http://schemas.openxmlformats.org/markup-compatibility/2006">
              <mc:Choice xmlns:v="urn:schemas-microsoft-com:vml" Requires="v">
                <p:oleObj spid="_x0000_s2213" r:id="rId28" imgW="2298240" imgH="2539440" progId="">
                  <p:embed/>
                </p:oleObj>
              </mc:Choice>
              <mc:Fallback>
                <p:oleObj r:id="rId28" imgW="2298240" imgH="2539440" progId="">
                  <p:embed/>
                  <p:pic>
                    <p:nvPicPr>
                      <p:cNvPr id="51" name="Object 50"/>
                      <p:cNvPicPr/>
                      <p:nvPr/>
                    </p:nvPicPr>
                    <p:blipFill>
                      <a:blip r:embed="rId29"/>
                      <a:stretch>
                        <a:fillRect/>
                      </a:stretch>
                    </p:blipFill>
                    <p:spPr>
                      <a:xfrm>
                        <a:off x="3069500" y="2033921"/>
                        <a:ext cx="677815" cy="748967"/>
                      </a:xfrm>
                      <a:prstGeom prst="rect">
                        <a:avLst/>
                      </a:prstGeom>
                    </p:spPr>
                  </p:pic>
                </p:oleObj>
              </mc:Fallback>
            </mc:AlternateContent>
          </a:graphicData>
        </a:graphic>
      </p:graphicFrame>
      <p:pic>
        <p:nvPicPr>
          <p:cNvPr id="52" name="Picture 24" descr="Afbeeldingsresultaat voor tslint logo"/>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9656" y="2031391"/>
            <a:ext cx="702446" cy="70244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250348" y="962319"/>
            <a:ext cx="11691303" cy="884032"/>
            <a:chOff x="0" y="39687"/>
            <a:chExt cx="3286125" cy="1971675"/>
          </a:xfrm>
        </p:grpSpPr>
        <p:sp>
          <p:nvSpPr>
            <p:cNvPr id="54" name="Rectangle 53"/>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5" name="TextBox 5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UTILITIES</a:t>
              </a:r>
              <a:br>
                <a:rPr lang="en-US" sz="2400" b="0" kern="1200" dirty="0">
                  <a:solidFill>
                    <a:srgbClr val="DD5A1F"/>
                  </a:solidFill>
                  <a:latin typeface="+mj-lt"/>
                </a:rPr>
              </a:br>
              <a:endParaRPr lang="en-US" sz="1400" b="0" kern="1200" dirty="0">
                <a:solidFill>
                  <a:srgbClr val="DD5A1F"/>
                </a:solidFill>
                <a:latin typeface="+mj-lt"/>
              </a:endParaRPr>
            </a:p>
          </p:txBody>
        </p:sp>
      </p:grpSp>
      <p:pic>
        <p:nvPicPr>
          <p:cNvPr id="56" name="Picture 5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9927" y="1073052"/>
            <a:ext cx="681857" cy="681857"/>
          </a:xfrm>
          <a:prstGeom prst="rect">
            <a:avLst/>
          </a:prstGeom>
        </p:spPr>
      </p:pic>
      <p:pic>
        <p:nvPicPr>
          <p:cNvPr id="57" name="Picture 14" descr="Afbeeldingsresultaat voor momentjs"/>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3119" y="1076889"/>
            <a:ext cx="920327" cy="638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5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1149" y="975360"/>
            <a:ext cx="2066132" cy="5577840"/>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CODING GUIDELINES</a:t>
              </a:r>
            </a:p>
          </p:txBody>
        </p:sp>
      </p:grpSp>
      <p:grpSp>
        <p:nvGrpSpPr>
          <p:cNvPr id="58" name="Group 57"/>
          <p:cNvGrpSpPr/>
          <p:nvPr/>
        </p:nvGrpSpPr>
        <p:grpSpPr>
          <a:xfrm>
            <a:off x="4921095" y="975360"/>
            <a:ext cx="2153918" cy="5577840"/>
            <a:chOff x="-2" y="39687"/>
            <a:chExt cx="3286127" cy="1971675"/>
          </a:xfrm>
        </p:grpSpPr>
        <p:sp>
          <p:nvSpPr>
            <p:cNvPr id="59" name="Rectangle 5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0" name="TextBox 5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PROJECT STRUCTURE</a:t>
              </a:r>
              <a:endParaRPr lang="en-US" sz="1400" b="0" kern="1200" dirty="0">
                <a:solidFill>
                  <a:srgbClr val="DD5A1F"/>
                </a:solidFill>
                <a:latin typeface="+mj-lt"/>
              </a:endParaRPr>
            </a:p>
          </p:txBody>
        </p:sp>
      </p:grpSp>
      <p:grpSp>
        <p:nvGrpSpPr>
          <p:cNvPr id="68" name="Group 67"/>
          <p:cNvGrpSpPr/>
          <p:nvPr/>
        </p:nvGrpSpPr>
        <p:grpSpPr>
          <a:xfrm>
            <a:off x="7383868" y="975360"/>
            <a:ext cx="2153918" cy="5577840"/>
            <a:chOff x="-2" y="39687"/>
            <a:chExt cx="3286127" cy="1971675"/>
          </a:xfrm>
        </p:grpSpPr>
        <p:sp>
          <p:nvSpPr>
            <p:cNvPr id="69" name="Rectangle 6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0" name="TextBox 6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MODULAR ARCHITECTURE</a:t>
              </a:r>
              <a:endParaRPr lang="en-US" sz="1400" b="0" kern="1200" dirty="0">
                <a:solidFill>
                  <a:srgbClr val="DD5A1F"/>
                </a:solidFill>
                <a:latin typeface="+mj-lt"/>
              </a:endParaRPr>
            </a:p>
          </p:txBody>
        </p:sp>
      </p:grpSp>
      <p:grpSp>
        <p:nvGrpSpPr>
          <p:cNvPr id="72" name="Group 71"/>
          <p:cNvGrpSpPr/>
          <p:nvPr/>
        </p:nvGrpSpPr>
        <p:grpSpPr>
          <a:xfrm>
            <a:off x="9750747" y="975360"/>
            <a:ext cx="2153918" cy="5577840"/>
            <a:chOff x="-2" y="39687"/>
            <a:chExt cx="3286127" cy="1971675"/>
          </a:xfrm>
        </p:grpSpPr>
        <p:sp>
          <p:nvSpPr>
            <p:cNvPr id="73" name="Rectangle 72"/>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4" name="TextBox 73"/>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a:solidFill>
                    <a:srgbClr val="DD5A1F"/>
                  </a:solidFill>
                  <a:latin typeface="+mj-lt"/>
                </a:rPr>
                <a:t>ALM SETUP</a:t>
              </a:r>
              <a:endParaRPr lang="en-US" sz="1400" b="0" kern="1200" dirty="0">
                <a:solidFill>
                  <a:srgbClr val="DD5A1F"/>
                </a:solidFill>
                <a:latin typeface="+mj-lt"/>
              </a:endParaRPr>
            </a:p>
          </p:txBody>
        </p:sp>
      </p:grpSp>
      <p:grpSp>
        <p:nvGrpSpPr>
          <p:cNvPr id="75" name="Group 74"/>
          <p:cNvGrpSpPr/>
          <p:nvPr/>
        </p:nvGrpSpPr>
        <p:grpSpPr>
          <a:xfrm>
            <a:off x="2611122" y="975360"/>
            <a:ext cx="2066132" cy="5577840"/>
            <a:chOff x="0" y="39687"/>
            <a:chExt cx="3286125" cy="1971675"/>
          </a:xfrm>
        </p:grpSpPr>
        <p:sp>
          <p:nvSpPr>
            <p:cNvPr id="76" name="Rectangle 75"/>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7" name="TextBox 76"/>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BEST PRACTICES</a:t>
              </a:r>
              <a:endParaRPr lang="en-US" sz="1400" b="0" kern="1200" dirty="0">
                <a:solidFill>
                  <a:srgbClr val="DD5A1F"/>
                </a:solidFill>
                <a:latin typeface="+mj-lt"/>
              </a:endParaRPr>
            </a:p>
          </p:txBody>
        </p:sp>
      </p:grpSp>
      <p:sp>
        <p:nvSpPr>
          <p:cNvPr id="20" name="Title 4">
            <a:extLst>
              <a:ext uri="{FF2B5EF4-FFF2-40B4-BE49-F238E27FC236}">
                <a16:creationId xmlns:a16="http://schemas.microsoft.com/office/drawing/2014/main" id="{A48E6B56-961B-4EA8-8BD3-1C62C9A0B4FE}"/>
              </a:ext>
            </a:extLst>
          </p:cNvPr>
          <p:cNvSpPr txBox="1">
            <a:spLocks/>
          </p:cNvSpPr>
          <p:nvPr/>
        </p:nvSpPr>
        <p:spPr>
          <a:xfrm>
            <a:off x="144045" y="109250"/>
            <a:ext cx="10972800" cy="948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a:t>Front End Architecture</a:t>
            </a:r>
            <a:endParaRPr lang="en-US" dirty="0"/>
          </a:p>
        </p:txBody>
      </p:sp>
    </p:spTree>
    <p:extLst>
      <p:ext uri="{BB962C8B-B14F-4D97-AF65-F5344CB8AC3E}">
        <p14:creationId xmlns:p14="http://schemas.microsoft.com/office/powerpoint/2010/main" val="30575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nl-BE" b="1" dirty="0" err="1">
                <a:solidFill>
                  <a:srgbClr val="EE7200"/>
                </a:solidFill>
              </a:rPr>
              <a:t>JavaScript</a:t>
            </a:r>
            <a:r>
              <a:rPr lang="nl-BE" b="1" dirty="0">
                <a:solidFill>
                  <a:srgbClr val="EE7200"/>
                </a:solidFill>
              </a:rPr>
              <a:t> &amp; </a:t>
            </a:r>
            <a:r>
              <a:rPr lang="nl-BE" b="1" dirty="0" err="1">
                <a:solidFill>
                  <a:srgbClr val="EE7200"/>
                </a:solidFill>
              </a:rPr>
              <a:t>TypeScript</a:t>
            </a:r>
            <a:endParaRPr lang="en-US" dirty="0"/>
          </a:p>
        </p:txBody>
      </p:sp>
    </p:spTree>
    <p:extLst>
      <p:ext uri="{BB962C8B-B14F-4D97-AF65-F5344CB8AC3E}">
        <p14:creationId xmlns:p14="http://schemas.microsoft.com/office/powerpoint/2010/main" val="1355656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31BECE-6995-44EC-98E4-3AF004C3C2F6}"/>
              </a:ext>
            </a:extLst>
          </p:cNvPr>
          <p:cNvSpPr>
            <a:spLocks noGrp="1"/>
          </p:cNvSpPr>
          <p:nvPr>
            <p:ph idx="1"/>
          </p:nvPr>
        </p:nvSpPr>
        <p:spPr>
          <a:xfrm>
            <a:off x="1452041" y="1578185"/>
            <a:ext cx="8824568" cy="4194213"/>
          </a:xfrm>
        </p:spPr>
        <p:txBody>
          <a:bodyPr>
            <a:normAutofit/>
          </a:bodyPr>
          <a:lstStyle/>
          <a:p>
            <a:r>
              <a:rPr lang="en-US" sz="4400" dirty="0"/>
              <a:t>JavaScript is the language of the web.</a:t>
            </a:r>
          </a:p>
          <a:p>
            <a:endParaRPr lang="en-US" sz="3600" dirty="0"/>
          </a:p>
          <a:p>
            <a:r>
              <a:rPr lang="en-US" sz="3600" dirty="0"/>
              <a:t>It is built into every modern web browser and is thus available on almost every device.</a:t>
            </a:r>
            <a:endParaRPr lang="nl-BE" sz="3600" dirty="0"/>
          </a:p>
        </p:txBody>
      </p:sp>
      <p:sp>
        <p:nvSpPr>
          <p:cNvPr id="5" name="Footer Placeholder 4"/>
          <p:cNvSpPr>
            <a:spLocks noGrp="1"/>
          </p:cNvSpPr>
          <p:nvPr>
            <p:ph type="ftr" sz="quarter" idx="4294967295"/>
          </p:nvPr>
        </p:nvSpPr>
        <p:spPr>
          <a:xfrm>
            <a:off x="0" y="6356350"/>
            <a:ext cx="4114800" cy="365125"/>
          </a:xfrm>
        </p:spPr>
        <p:txBody>
          <a:bodyPr/>
          <a:lstStyle/>
          <a:p>
            <a:r>
              <a:rPr lang="en-US" dirty="0"/>
              <a:t>This presentation and its content are confidential and owned by AE.</a:t>
            </a: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18</a:t>
            </a:fld>
            <a:endParaRPr lang="en-US"/>
          </a:p>
        </p:txBody>
      </p:sp>
    </p:spTree>
    <p:extLst>
      <p:ext uri="{BB962C8B-B14F-4D97-AF65-F5344CB8AC3E}">
        <p14:creationId xmlns:p14="http://schemas.microsoft.com/office/powerpoint/2010/main" val="24724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6652314" y="2977258"/>
            <a:ext cx="2419692" cy="2975201"/>
          </a:xfrm>
        </p:spPr>
        <p:txBody>
          <a:bodyPr/>
          <a:lstStyle/>
          <a:p>
            <a:r>
              <a:rPr lang="en-US" dirty="0"/>
              <a:t>2000</a:t>
            </a:r>
          </a:p>
          <a:p>
            <a:pPr lvl="1"/>
            <a:r>
              <a:rPr lang="en-US" dirty="0"/>
              <a:t>Introduction of </a:t>
            </a:r>
            <a:r>
              <a:rPr lang="en-US" b="1" dirty="0"/>
              <a:t>AJAX</a:t>
            </a:r>
          </a:p>
        </p:txBody>
      </p:sp>
      <p:sp>
        <p:nvSpPr>
          <p:cNvPr id="8" name="Text Placeholder 7" title="Milestone flag graphic"/>
          <p:cNvSpPr>
            <a:spLocks noGrp="1"/>
          </p:cNvSpPr>
          <p:nvPr>
            <p:ph type="body" sz="quarter" idx="28"/>
          </p:nvPr>
        </p:nvSpPr>
        <p:spPr>
          <a:xfrm>
            <a:off x="1789054" y="2281258"/>
            <a:ext cx="2318630" cy="3671201"/>
          </a:xfrm>
        </p:spPr>
        <p:txBody>
          <a:bodyPr/>
          <a:lstStyle/>
          <a:p>
            <a:r>
              <a:rPr lang="en-US" dirty="0"/>
              <a:t>1996</a:t>
            </a:r>
          </a:p>
          <a:p>
            <a:pPr lvl="1"/>
            <a:br>
              <a:rPr lang="en-US" dirty="0"/>
            </a:br>
            <a:r>
              <a:rPr lang="en-US" dirty="0"/>
              <a:t>Microsoft introduced</a:t>
            </a:r>
            <a:br>
              <a:rPr lang="en-US" dirty="0"/>
            </a:br>
            <a:r>
              <a:rPr lang="en-US" b="1" dirty="0"/>
              <a:t>Jscript</a:t>
            </a:r>
            <a:r>
              <a:rPr lang="en-US" dirty="0"/>
              <a:t> into </a:t>
            </a:r>
            <a:r>
              <a:rPr lang="en-US" b="1" dirty="0"/>
              <a:t>IE3</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1995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2000</a:t>
            </a:r>
          </a:p>
        </p:txBody>
      </p:sp>
      <p:sp>
        <p:nvSpPr>
          <p:cNvPr id="9" name="Text Placeholder 8" title="Milestone flag graphic"/>
          <p:cNvSpPr>
            <a:spLocks noGrp="1"/>
          </p:cNvSpPr>
          <p:nvPr>
            <p:ph type="body" sz="quarter" idx="27"/>
          </p:nvPr>
        </p:nvSpPr>
        <p:spPr>
          <a:xfrm>
            <a:off x="3006389" y="3468410"/>
            <a:ext cx="2160470" cy="2484049"/>
          </a:xfrm>
        </p:spPr>
        <p:txBody>
          <a:bodyPr/>
          <a:lstStyle/>
          <a:p>
            <a:r>
              <a:rPr lang="en-US" dirty="0"/>
              <a:t>1997</a:t>
            </a:r>
          </a:p>
          <a:p>
            <a:pPr lvl="1"/>
            <a:r>
              <a:rPr lang="en-US" b="1" dirty="0"/>
              <a:t>ECMAScript</a:t>
            </a:r>
            <a:r>
              <a:rPr lang="en-US" dirty="0"/>
              <a:t> standard was defined</a:t>
            </a:r>
          </a:p>
        </p:txBody>
      </p:sp>
      <p:sp>
        <p:nvSpPr>
          <p:cNvPr id="10" name="Text Placeholder 9" title="Milestone flag graphic"/>
          <p:cNvSpPr>
            <a:spLocks noGrp="1"/>
          </p:cNvSpPr>
          <p:nvPr>
            <p:ph type="body" sz="quarter" idx="30"/>
          </p:nvPr>
        </p:nvSpPr>
        <p:spPr>
          <a:xfrm>
            <a:off x="5451823" y="4197743"/>
            <a:ext cx="2276044" cy="1746479"/>
          </a:xfrm>
        </p:spPr>
        <p:txBody>
          <a:bodyPr/>
          <a:lstStyle/>
          <a:p>
            <a:r>
              <a:rPr lang="en-US" dirty="0"/>
              <a:t>1999</a:t>
            </a:r>
          </a:p>
          <a:p>
            <a:pPr lvl="1"/>
            <a:r>
              <a:rPr lang="en-US" b="1" dirty="0"/>
              <a:t>ECMAScript 3 </a:t>
            </a:r>
            <a:r>
              <a:rPr lang="en-US" dirty="0"/>
              <a:t>was released</a:t>
            </a:r>
            <a:br>
              <a:rPr lang="en-US" dirty="0"/>
            </a:br>
            <a:r>
              <a:rPr lang="en-US" dirty="0"/>
              <a:t>and was </a:t>
            </a:r>
            <a:r>
              <a:rPr lang="en-US" b="1" dirty="0"/>
              <a:t>supported by major browsers </a:t>
            </a:r>
            <a:r>
              <a:rPr lang="en-US" dirty="0"/>
              <a:t>&amp; the </a:t>
            </a:r>
            <a:r>
              <a:rPr lang="en-US" b="1" dirty="0"/>
              <a:t>baseline target for many libs</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570594" y="4249882"/>
            <a:ext cx="2399108" cy="1702577"/>
          </a:xfrm>
          <a:ln>
            <a:noFill/>
          </a:ln>
        </p:spPr>
        <p:txBody>
          <a:bodyPr/>
          <a:lstStyle/>
          <a:p>
            <a:r>
              <a:rPr lang="en-US" dirty="0"/>
              <a:t>1995</a:t>
            </a:r>
          </a:p>
          <a:p>
            <a:pPr lvl="1"/>
            <a:r>
              <a:rPr lang="en-US" b="1" dirty="0"/>
              <a:t>Mocha</a:t>
            </a:r>
            <a:r>
              <a:rPr lang="en-US" dirty="0"/>
              <a:t> was introduced into</a:t>
            </a:r>
            <a:br>
              <a:rPr lang="en-US" dirty="0"/>
            </a:br>
            <a:r>
              <a:rPr lang="en-US" b="1" dirty="0"/>
              <a:t>Netscape Communicator </a:t>
            </a:r>
            <a:r>
              <a:rPr lang="en-US" dirty="0"/>
              <a:t>to</a:t>
            </a:r>
            <a:br>
              <a:rPr lang="en-US" dirty="0"/>
            </a:br>
            <a:r>
              <a:rPr lang="en-US" dirty="0"/>
              <a:t>make the web more dynamic</a:t>
            </a:r>
          </a:p>
        </p:txBody>
      </p:sp>
      <p:sp>
        <p:nvSpPr>
          <p:cNvPr id="29" name="Text Placeholder 8" title="Milestone flag graphic">
            <a:extLst>
              <a:ext uri="{FF2B5EF4-FFF2-40B4-BE49-F238E27FC236}">
                <a16:creationId xmlns:a16="http://schemas.microsoft.com/office/drawing/2014/main" id="{F183F628-AADC-419F-92CE-5E510600AB57}"/>
              </a:ext>
            </a:extLst>
          </p:cNvPr>
          <p:cNvSpPr txBox="1">
            <a:spLocks/>
          </p:cNvSpPr>
          <p:nvPr/>
        </p:nvSpPr>
        <p:spPr>
          <a:xfrm>
            <a:off x="10346224" y="3473184"/>
            <a:ext cx="2160470" cy="2484049"/>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2003</a:t>
            </a:r>
          </a:p>
          <a:p>
            <a:pPr lvl="1"/>
            <a:r>
              <a:rPr lang="en-US" b="1" dirty="0"/>
              <a:t>Implementation</a:t>
            </a:r>
            <a:r>
              <a:rPr lang="en-US" dirty="0"/>
              <a:t> of</a:t>
            </a:r>
            <a:br>
              <a:rPr lang="en-US" dirty="0"/>
            </a:br>
            <a:r>
              <a:rPr lang="en-US" b="1" dirty="0"/>
              <a:t>ECMAScript 4</a:t>
            </a:r>
            <a:r>
              <a:rPr lang="en-US" dirty="0"/>
              <a:t> was </a:t>
            </a:r>
            <a:br>
              <a:rPr lang="en-US" dirty="0"/>
            </a:br>
            <a:r>
              <a:rPr lang="en-US" b="1" dirty="0"/>
              <a:t>stopped</a:t>
            </a:r>
          </a:p>
        </p:txBody>
      </p:sp>
    </p:spTree>
    <p:extLst>
      <p:ext uri="{BB962C8B-B14F-4D97-AF65-F5344CB8AC3E}">
        <p14:creationId xmlns:p14="http://schemas.microsoft.com/office/powerpoint/2010/main" val="12993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uiExpand="1" build="p" animBg="1"/>
      <p:bldP spid="9" grpId="0" uiExpand="1" build="p" animBg="1"/>
      <p:bldP spid="10" grpId="0" uiExpand="1" build="p"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9CAFFB-F008-4CE4-8D90-82A237D659B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64AC1BA5-F669-4CFD-86D9-2A244B233511}"/>
              </a:ext>
            </a:extLst>
          </p:cNvPr>
          <p:cNvSpPr>
            <a:spLocks noGrp="1"/>
          </p:cNvSpPr>
          <p:nvPr>
            <p:ph type="sldNum" sz="quarter" idx="12"/>
          </p:nvPr>
        </p:nvSpPr>
        <p:spPr/>
        <p:txBody>
          <a:bodyPr/>
          <a:lstStyle/>
          <a:p>
            <a:fld id="{D41FD555-2F82-9747-928C-A3E63261FF2A}" type="slidenum">
              <a:rPr lang="en-US" smtClean="0"/>
              <a:t>2</a:t>
            </a:fld>
            <a:endParaRPr lang="en-US"/>
          </a:p>
        </p:txBody>
      </p:sp>
      <p:sp>
        <p:nvSpPr>
          <p:cNvPr id="6" name="Title 1">
            <a:extLst>
              <a:ext uri="{FF2B5EF4-FFF2-40B4-BE49-F238E27FC236}">
                <a16:creationId xmlns:a16="http://schemas.microsoft.com/office/drawing/2014/main" id="{C23329AA-0A22-43EE-A480-1413A4DC3704}"/>
              </a:ext>
            </a:extLst>
          </p:cNvPr>
          <p:cNvSpPr>
            <a:spLocks noGrp="1"/>
          </p:cNvSpPr>
          <p:nvPr>
            <p:ph type="title"/>
          </p:nvPr>
        </p:nvSpPr>
        <p:spPr>
          <a:xfrm>
            <a:off x="308810" y="270643"/>
            <a:ext cx="10515600" cy="1325563"/>
          </a:xfrm>
        </p:spPr>
        <p:txBody>
          <a:bodyPr/>
          <a:lstStyle/>
          <a:p>
            <a:r>
              <a:rPr lang="en-US" dirty="0"/>
              <a:t>Agenda</a:t>
            </a:r>
          </a:p>
        </p:txBody>
      </p:sp>
      <p:sp>
        <p:nvSpPr>
          <p:cNvPr id="7" name="Content Placeholder 10">
            <a:extLst>
              <a:ext uri="{FF2B5EF4-FFF2-40B4-BE49-F238E27FC236}">
                <a16:creationId xmlns:a16="http://schemas.microsoft.com/office/drawing/2014/main" id="{1EEBBFA7-2A6C-4E00-B9ED-CB3484DECBC2}"/>
              </a:ext>
            </a:extLst>
          </p:cNvPr>
          <p:cNvSpPr>
            <a:spLocks noGrp="1"/>
          </p:cNvSpPr>
          <p:nvPr>
            <p:ph idx="1"/>
          </p:nvPr>
        </p:nvSpPr>
        <p:spPr>
          <a:xfrm>
            <a:off x="838200" y="1596206"/>
            <a:ext cx="10515600" cy="4580757"/>
          </a:xfrm>
        </p:spPr>
        <p:txBody>
          <a:bodyPr>
            <a:normAutofit/>
          </a:bodyPr>
          <a:lstStyle/>
          <a:p>
            <a:pPr lvl="0"/>
            <a:r>
              <a:rPr lang="nl-BE" dirty="0"/>
              <a:t>Front End </a:t>
            </a:r>
            <a:r>
              <a:rPr lang="nl-BE" dirty="0" err="1"/>
              <a:t>Experience</a:t>
            </a:r>
            <a:endParaRPr lang="nl-BE" dirty="0"/>
          </a:p>
          <a:p>
            <a:pPr lvl="0"/>
            <a:r>
              <a:rPr lang="nl-BE" dirty="0"/>
              <a:t>Front End Engineering</a:t>
            </a:r>
          </a:p>
          <a:p>
            <a:pPr lvl="0"/>
            <a:r>
              <a:rPr lang="en-US" dirty="0"/>
              <a:t>JavaScript &amp; TypeScript</a:t>
            </a:r>
          </a:p>
          <a:p>
            <a:pPr lvl="0"/>
            <a:r>
              <a:rPr lang="en-US" dirty="0"/>
              <a:t>Frameworks</a:t>
            </a:r>
          </a:p>
          <a:p>
            <a:pPr lvl="0"/>
            <a:r>
              <a:rPr lang="en-US" dirty="0"/>
              <a:t>Component Design</a:t>
            </a:r>
          </a:p>
          <a:p>
            <a:pPr lvl="0"/>
            <a:r>
              <a:rPr lang="en-US" dirty="0"/>
              <a:t>Vue.js</a:t>
            </a:r>
          </a:p>
          <a:p>
            <a:r>
              <a:rPr lang="nl-BE" dirty="0" err="1"/>
              <a:t>Example</a:t>
            </a:r>
            <a:r>
              <a:rPr lang="nl-BE" dirty="0"/>
              <a:t> Project</a:t>
            </a:r>
            <a:endParaRPr lang="en-US" dirty="0"/>
          </a:p>
          <a:p>
            <a:pPr lvl="0"/>
            <a:r>
              <a:rPr lang="en-US" dirty="0"/>
              <a:t>LET’S BUILD AN APP</a:t>
            </a:r>
          </a:p>
          <a:p>
            <a:pPr lvl="0"/>
            <a:endParaRPr lang="nl-BE" dirty="0"/>
          </a:p>
        </p:txBody>
      </p:sp>
    </p:spTree>
    <p:extLst>
      <p:ext uri="{BB962C8B-B14F-4D97-AF65-F5344CB8AC3E}">
        <p14:creationId xmlns:p14="http://schemas.microsoft.com/office/powerpoint/2010/main" val="250664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7881924" y="3044536"/>
            <a:ext cx="943567" cy="2900764"/>
          </a:xfrm>
        </p:spPr>
        <p:txBody>
          <a:bodyPr/>
          <a:lstStyle/>
          <a:p>
            <a:r>
              <a:rPr lang="en-US" dirty="0"/>
              <a:t>2017</a:t>
            </a:r>
          </a:p>
          <a:p>
            <a:pPr lvl="1"/>
            <a:r>
              <a:rPr lang="en-US" b="1" dirty="0"/>
              <a:t>ES 2017</a:t>
            </a:r>
          </a:p>
        </p:txBody>
      </p:sp>
      <p:sp>
        <p:nvSpPr>
          <p:cNvPr id="8" name="Text Placeholder 7" title="Milestone flag graphic"/>
          <p:cNvSpPr>
            <a:spLocks noGrp="1"/>
          </p:cNvSpPr>
          <p:nvPr>
            <p:ph type="body" sz="quarter" idx="28"/>
          </p:nvPr>
        </p:nvSpPr>
        <p:spPr>
          <a:xfrm>
            <a:off x="3030316" y="3008431"/>
            <a:ext cx="2318630" cy="2921371"/>
          </a:xfrm>
        </p:spPr>
        <p:txBody>
          <a:bodyPr/>
          <a:lstStyle/>
          <a:p>
            <a:r>
              <a:rPr lang="en-US" dirty="0"/>
              <a:t>2009</a:t>
            </a:r>
          </a:p>
          <a:p>
            <a:pPr lvl="1"/>
            <a:br>
              <a:rPr lang="en-US" dirty="0"/>
            </a:br>
            <a:r>
              <a:rPr lang="en-US" b="1" dirty="0"/>
              <a:t>Release</a:t>
            </a:r>
            <a:r>
              <a:rPr lang="en-US" dirty="0"/>
              <a:t> of ECMAScript 3.1,</a:t>
            </a:r>
            <a:br>
              <a:rPr lang="en-US" dirty="0"/>
            </a:br>
            <a:r>
              <a:rPr lang="en-US" dirty="0"/>
              <a:t>renamed to </a:t>
            </a:r>
            <a:r>
              <a:rPr lang="en-US" b="1" dirty="0"/>
              <a:t>ECMAScript 5</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2005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2015</a:t>
            </a:r>
          </a:p>
        </p:txBody>
      </p:sp>
      <p:sp>
        <p:nvSpPr>
          <p:cNvPr id="10" name="Text Placeholder 9" title="Milestone flag graphic"/>
          <p:cNvSpPr>
            <a:spLocks noGrp="1"/>
          </p:cNvSpPr>
          <p:nvPr>
            <p:ph type="body" sz="quarter" idx="30"/>
          </p:nvPr>
        </p:nvSpPr>
        <p:spPr>
          <a:xfrm>
            <a:off x="7297675" y="4183323"/>
            <a:ext cx="895158" cy="1746479"/>
          </a:xfrm>
        </p:spPr>
        <p:txBody>
          <a:bodyPr/>
          <a:lstStyle/>
          <a:p>
            <a:r>
              <a:rPr lang="en-US" dirty="0"/>
              <a:t>2016</a:t>
            </a:r>
          </a:p>
          <a:p>
            <a:pPr lvl="1"/>
            <a:r>
              <a:rPr lang="en-US" b="1" dirty="0"/>
              <a:t>ES 2016</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2404064" y="4468091"/>
            <a:ext cx="2399108" cy="1476131"/>
          </a:xfrm>
          <a:ln>
            <a:noFill/>
          </a:ln>
        </p:spPr>
        <p:txBody>
          <a:bodyPr/>
          <a:lstStyle/>
          <a:p>
            <a:r>
              <a:rPr lang="en-US" dirty="0"/>
              <a:t>2008</a:t>
            </a:r>
          </a:p>
          <a:p>
            <a:pPr lvl="1"/>
            <a:r>
              <a:rPr lang="en-US" b="1" dirty="0"/>
              <a:t>End of ECMAScript 4</a:t>
            </a:r>
          </a:p>
          <a:p>
            <a:pPr lvl="1"/>
            <a:r>
              <a:rPr lang="en-US" dirty="0"/>
              <a:t>Introduction</a:t>
            </a:r>
            <a:r>
              <a:rPr lang="en-US" b="1" dirty="0"/>
              <a:t> </a:t>
            </a:r>
            <a:r>
              <a:rPr lang="en-US" dirty="0"/>
              <a:t>of</a:t>
            </a:r>
            <a:r>
              <a:rPr lang="en-US" b="1" dirty="0"/>
              <a:t> ActionScript</a:t>
            </a:r>
            <a:endParaRPr lang="en-US" dirty="0"/>
          </a:p>
        </p:txBody>
      </p:sp>
      <p:sp>
        <p:nvSpPr>
          <p:cNvPr id="24" name="Text Placeholder 8" title="Milestone flag graphic">
            <a:extLst>
              <a:ext uri="{FF2B5EF4-FFF2-40B4-BE49-F238E27FC236}">
                <a16:creationId xmlns:a16="http://schemas.microsoft.com/office/drawing/2014/main" id="{58AA3B9F-477C-4092-923B-29CDD40A385A}"/>
              </a:ext>
            </a:extLst>
          </p:cNvPr>
          <p:cNvSpPr txBox="1">
            <a:spLocks/>
          </p:cNvSpPr>
          <p:nvPr/>
        </p:nvSpPr>
        <p:spPr>
          <a:xfrm>
            <a:off x="8515603" y="2289805"/>
            <a:ext cx="1315054"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2018</a:t>
            </a:r>
          </a:p>
          <a:p>
            <a:pPr lvl="1"/>
            <a:r>
              <a:rPr lang="en-US" b="1" dirty="0"/>
              <a:t>ES 2018</a:t>
            </a:r>
          </a:p>
        </p:txBody>
      </p:sp>
      <p:sp>
        <p:nvSpPr>
          <p:cNvPr id="26" name="Text Placeholder 8" title="Milestone flag graphic">
            <a:extLst>
              <a:ext uri="{FF2B5EF4-FFF2-40B4-BE49-F238E27FC236}">
                <a16:creationId xmlns:a16="http://schemas.microsoft.com/office/drawing/2014/main" id="{8AF4ACDC-587B-4FA2-A308-6FCB9BB39DF8}"/>
              </a:ext>
            </a:extLst>
          </p:cNvPr>
          <p:cNvSpPr txBox="1">
            <a:spLocks/>
          </p:cNvSpPr>
          <p:nvPr/>
        </p:nvSpPr>
        <p:spPr>
          <a:xfrm>
            <a:off x="6665021" y="2281258"/>
            <a:ext cx="2160470"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2015</a:t>
            </a:r>
          </a:p>
          <a:p>
            <a:pPr lvl="1"/>
            <a:r>
              <a:rPr lang="en-US" b="1" dirty="0"/>
              <a:t>ECMAScript</a:t>
            </a:r>
            <a:r>
              <a:rPr lang="en-US" dirty="0"/>
              <a:t> </a:t>
            </a:r>
            <a:r>
              <a:rPr lang="en-US" b="1" dirty="0"/>
              <a:t>6</a:t>
            </a:r>
            <a:br>
              <a:rPr lang="en-US" b="1" dirty="0"/>
            </a:br>
            <a:r>
              <a:rPr lang="en-US" dirty="0"/>
              <a:t>aka </a:t>
            </a:r>
            <a:r>
              <a:rPr lang="en-US" b="1" dirty="0"/>
              <a:t>ES 2015</a:t>
            </a:r>
          </a:p>
        </p:txBody>
      </p:sp>
    </p:spTree>
    <p:extLst>
      <p:ext uri="{BB962C8B-B14F-4D97-AF65-F5344CB8AC3E}">
        <p14:creationId xmlns:p14="http://schemas.microsoft.com/office/powerpoint/2010/main" val="12131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build="p" animBg="1"/>
      <p:bldP spid="10" grpId="0" uiExpand="1" build="p" animBg="1"/>
      <p:bldP spid="24"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err="1"/>
              <a:t>Transpilers</a:t>
            </a:r>
            <a:endParaRPr lang="nl-BE" dirty="0"/>
          </a:p>
        </p:txBody>
      </p:sp>
      <p:sp>
        <p:nvSpPr>
          <p:cNvPr id="7" name="Content Placeholder 6"/>
          <p:cNvSpPr>
            <a:spLocks noGrp="1"/>
          </p:cNvSpPr>
          <p:nvPr>
            <p:ph idx="1"/>
          </p:nvPr>
        </p:nvSpPr>
        <p:spPr/>
        <p:txBody>
          <a:bodyPr/>
          <a:lstStyle/>
          <a:p>
            <a:r>
              <a:rPr lang="nl-BE" b="1" dirty="0" err="1"/>
              <a:t>Convert</a:t>
            </a:r>
            <a:r>
              <a:rPr lang="nl-BE" dirty="0"/>
              <a:t> </a:t>
            </a:r>
            <a:r>
              <a:rPr lang="nl-BE" dirty="0" err="1"/>
              <a:t>one</a:t>
            </a:r>
            <a:r>
              <a:rPr lang="nl-BE" dirty="0"/>
              <a:t> </a:t>
            </a:r>
            <a:r>
              <a:rPr lang="nl-BE" dirty="0" err="1"/>
              <a:t>language</a:t>
            </a:r>
            <a:r>
              <a:rPr lang="nl-BE" dirty="0"/>
              <a:t> </a:t>
            </a:r>
            <a:r>
              <a:rPr lang="nl-BE" dirty="0" err="1"/>
              <a:t>to</a:t>
            </a:r>
            <a:r>
              <a:rPr lang="nl-BE" dirty="0"/>
              <a:t> </a:t>
            </a:r>
            <a:r>
              <a:rPr lang="nl-BE" dirty="0" err="1"/>
              <a:t>another</a:t>
            </a:r>
            <a:endParaRPr lang="nl-BE" dirty="0"/>
          </a:p>
          <a:p>
            <a:r>
              <a:rPr lang="nl-BE" dirty="0"/>
              <a:t>Let </a:t>
            </a:r>
            <a:r>
              <a:rPr lang="nl-BE" dirty="0" err="1"/>
              <a:t>you</a:t>
            </a:r>
            <a:r>
              <a:rPr lang="nl-BE" dirty="0"/>
              <a:t> </a:t>
            </a:r>
            <a:r>
              <a:rPr lang="nl-BE" dirty="0" err="1"/>
              <a:t>write</a:t>
            </a:r>
            <a:r>
              <a:rPr lang="nl-BE" dirty="0"/>
              <a:t> </a:t>
            </a:r>
            <a:r>
              <a:rPr lang="nl-BE" b="1" dirty="0" err="1"/>
              <a:t>tomorrow’s</a:t>
            </a:r>
            <a:r>
              <a:rPr lang="nl-BE" b="1" dirty="0"/>
              <a:t> </a:t>
            </a:r>
            <a:r>
              <a:rPr lang="nl-BE" b="1" dirty="0" err="1"/>
              <a:t>JavaScript</a:t>
            </a:r>
            <a:r>
              <a:rPr lang="nl-BE" dirty="0"/>
              <a:t>, </a:t>
            </a:r>
            <a:r>
              <a:rPr lang="nl-BE" dirty="0" err="1"/>
              <a:t>today</a:t>
            </a:r>
            <a:endParaRPr lang="nl-BE" dirty="0"/>
          </a:p>
          <a:p>
            <a:endParaRPr lang="nl-BE" dirty="0"/>
          </a:p>
          <a:p>
            <a:endParaRPr lang="nl-BE" dirty="0"/>
          </a:p>
        </p:txBody>
      </p:sp>
      <p:sp>
        <p:nvSpPr>
          <p:cNvPr id="5" name="Footer Placeholder 4"/>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p:txBody>
          <a:bodyPr/>
          <a:lstStyle/>
          <a:p>
            <a:fld id="{D41FD555-2F82-9747-928C-A3E63261FF2A}" type="slidenum">
              <a:rPr lang="en-US" smtClean="0"/>
              <a:t>21</a:t>
            </a:fld>
            <a:endParaRPr lang="en-US"/>
          </a:p>
        </p:txBody>
      </p:sp>
      <p:pic>
        <p:nvPicPr>
          <p:cNvPr id="13314" name="Picture 2" descr="Afbeeldingsresultaat voor babel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184" y="2770763"/>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fbeeldingsresultaat voor traceur 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117" y="3324663"/>
            <a:ext cx="2832951" cy="27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4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S5, ES6, and TypeScript">
            <a:extLst>
              <a:ext uri="{FF2B5EF4-FFF2-40B4-BE49-F238E27FC236}">
                <a16:creationId xmlns:a16="http://schemas.microsoft.com/office/drawing/2014/main" id="{A9C7A87A-7F5C-4C86-9286-642175E9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655" y="45028"/>
            <a:ext cx="6494318" cy="64943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0769701-0DCE-4976-8F50-85F7E0E3A300}"/>
              </a:ext>
            </a:extLst>
          </p:cNvPr>
          <p:cNvSpPr/>
          <p:nvPr/>
        </p:nvSpPr>
        <p:spPr>
          <a:xfrm>
            <a:off x="145216" y="6257698"/>
            <a:ext cx="4306756" cy="369332"/>
          </a:xfrm>
          <a:prstGeom prst="rect">
            <a:avLst/>
          </a:prstGeom>
        </p:spPr>
        <p:txBody>
          <a:bodyPr wrap="none">
            <a:spAutoFit/>
          </a:bodyPr>
          <a:lstStyle/>
          <a:p>
            <a:r>
              <a:rPr lang="nl-BE" dirty="0">
                <a:hlinkClick r:id="rId3"/>
              </a:rPr>
              <a:t>https://www.ng-book.com/2/p/TypeScript/</a:t>
            </a:r>
            <a:r>
              <a:rPr lang="nl-BE" dirty="0"/>
              <a:t> </a:t>
            </a:r>
          </a:p>
        </p:txBody>
      </p:sp>
    </p:spTree>
    <p:extLst>
      <p:ext uri="{BB962C8B-B14F-4D97-AF65-F5344CB8AC3E}">
        <p14:creationId xmlns:p14="http://schemas.microsoft.com/office/powerpoint/2010/main" val="2145610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FRAMEWORKS</a:t>
            </a:r>
            <a:endParaRPr lang="en-US" dirty="0"/>
          </a:p>
        </p:txBody>
      </p:sp>
    </p:spTree>
    <p:extLst>
      <p:ext uri="{BB962C8B-B14F-4D97-AF65-F5344CB8AC3E}">
        <p14:creationId xmlns:p14="http://schemas.microsoft.com/office/powerpoint/2010/main" val="4093722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24</a:t>
            </a:fld>
            <a:endParaRPr lang="en-US"/>
          </a:p>
        </p:txBody>
      </p:sp>
      <p:pic>
        <p:nvPicPr>
          <p:cNvPr id="13" name="Picture 12">
            <a:extLst>
              <a:ext uri="{FF2B5EF4-FFF2-40B4-BE49-F238E27FC236}">
                <a16:creationId xmlns:a16="http://schemas.microsoft.com/office/drawing/2014/main" id="{721F7AEF-A818-E546-9115-7B5DFCC8580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21430778">
            <a:off x="2877533" y="2885474"/>
            <a:ext cx="1324055" cy="1801760"/>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622970" y="3331711"/>
            <a:ext cx="1814287" cy="2147431"/>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520630" y="1323975"/>
            <a:ext cx="1407886" cy="1854200"/>
          </a:xfrm>
          <a:prstGeom prst="rect">
            <a:avLst/>
          </a:prstGeom>
        </p:spPr>
      </p:pic>
      <p:pic>
        <p:nvPicPr>
          <p:cNvPr id="18" name="Picture 17">
            <a:extLst>
              <a:ext uri="{FF2B5EF4-FFF2-40B4-BE49-F238E27FC236}">
                <a16:creationId xmlns:a16="http://schemas.microsoft.com/office/drawing/2014/main" id="{E24FFAA9-2FED-0340-A194-6C407D17270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984344" y="3331710"/>
            <a:ext cx="362856" cy="2147431"/>
          </a:xfrm>
          <a:prstGeom prst="rect">
            <a:avLst/>
          </a:prstGeom>
        </p:spPr>
      </p:pic>
      <p:pic>
        <p:nvPicPr>
          <p:cNvPr id="20" name="Picture 19">
            <a:extLst>
              <a:ext uri="{FF2B5EF4-FFF2-40B4-BE49-F238E27FC236}">
                <a16:creationId xmlns:a16="http://schemas.microsoft.com/office/drawing/2014/main" id="{3406ABF5-7690-4344-94D1-C0BC390B769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224" t="-2133" r="-8997" b="-19309"/>
          <a:stretch/>
        </p:blipFill>
        <p:spPr>
          <a:xfrm rot="20777568">
            <a:off x="212097" y="4666594"/>
            <a:ext cx="1252203" cy="745875"/>
          </a:xfrm>
          <a:prstGeom prst="rect">
            <a:avLst/>
          </a:prstGeom>
        </p:spPr>
      </p:pic>
      <p:pic>
        <p:nvPicPr>
          <p:cNvPr id="24" name="Picture 23">
            <a:extLst>
              <a:ext uri="{FF2B5EF4-FFF2-40B4-BE49-F238E27FC236}">
                <a16:creationId xmlns:a16="http://schemas.microsoft.com/office/drawing/2014/main" id="{25198913-482F-4848-9421-B2483B7A3E50}"/>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l="-101954"/>
          <a:stretch/>
        </p:blipFill>
        <p:spPr>
          <a:xfrm rot="204271">
            <a:off x="5131077" y="3719003"/>
            <a:ext cx="458507" cy="920435"/>
          </a:xfrm>
          <a:prstGeom prst="rect">
            <a:avLst/>
          </a:prstGeom>
        </p:spPr>
      </p:pic>
      <p:pic>
        <p:nvPicPr>
          <p:cNvPr id="25" name="Picture 24">
            <a:extLst>
              <a:ext uri="{FF2B5EF4-FFF2-40B4-BE49-F238E27FC236}">
                <a16:creationId xmlns:a16="http://schemas.microsoft.com/office/drawing/2014/main" id="{E59B80DC-E930-8C4A-9306-64AC7D75B108}"/>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41129" r="-2984"/>
          <a:stretch/>
        </p:blipFill>
        <p:spPr>
          <a:xfrm>
            <a:off x="5731029" y="3759794"/>
            <a:ext cx="587712" cy="920435"/>
          </a:xfrm>
          <a:prstGeom prst="rect">
            <a:avLst/>
          </a:prstGeom>
        </p:spPr>
      </p:pic>
      <p:pic>
        <p:nvPicPr>
          <p:cNvPr id="27" name="Picture 26">
            <a:extLst>
              <a:ext uri="{FF2B5EF4-FFF2-40B4-BE49-F238E27FC236}">
                <a16:creationId xmlns:a16="http://schemas.microsoft.com/office/drawing/2014/main" id="{C4B522AE-B55A-7B4D-B43E-7BEB457119C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166942"/>
          <a:stretch/>
        </p:blipFill>
        <p:spPr>
          <a:xfrm rot="21540000">
            <a:off x="2268699" y="2939215"/>
            <a:ext cx="370275" cy="1801760"/>
          </a:xfrm>
          <a:prstGeom prst="rect">
            <a:avLst/>
          </a:prstGeom>
        </p:spPr>
      </p:pic>
    </p:spTree>
    <p:extLst>
      <p:ext uri="{BB962C8B-B14F-4D97-AF65-F5344CB8AC3E}">
        <p14:creationId xmlns:p14="http://schemas.microsoft.com/office/powerpoint/2010/main" val="2342417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25</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455640" y="838479"/>
            <a:ext cx="1016331" cy="1027715"/>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1455640" y="2801448"/>
            <a:ext cx="1066577" cy="1051014"/>
          </a:xfrm>
          <a:prstGeom prst="rect">
            <a:avLst/>
          </a:prstGeom>
        </p:spPr>
      </p:pic>
      <p:sp>
        <p:nvSpPr>
          <p:cNvPr id="28" name="TextBox 27">
            <a:extLst>
              <a:ext uri="{FF2B5EF4-FFF2-40B4-BE49-F238E27FC236}">
                <a16:creationId xmlns:a16="http://schemas.microsoft.com/office/drawing/2014/main" id="{546F4FD6-5637-364F-B552-A3A5299DD414}"/>
              </a:ext>
            </a:extLst>
          </p:cNvPr>
          <p:cNvSpPr txBox="1"/>
          <p:nvPr/>
        </p:nvSpPr>
        <p:spPr>
          <a:xfrm>
            <a:off x="3715658" y="838479"/>
            <a:ext cx="914400" cy="914400"/>
          </a:xfrm>
          <a:prstGeom prst="rect">
            <a:avLst/>
          </a:prstGeom>
          <a:solidFill>
            <a:schemeClr val="bg1"/>
          </a:solidFill>
        </p:spPr>
        <p:txBody>
          <a:bodyPr vert="horz" wrap="none" lIns="91440" tIns="45720" rIns="91440" bIns="45720" rtlCol="0" anchor="ctr">
            <a:normAutofit fontScale="92500" lnSpcReduction="10000"/>
          </a:bodyPr>
          <a:lstStyle/>
          <a:p>
            <a:r>
              <a:rPr lang="en-US" sz="3000" i="1" dirty="0">
                <a:latin typeface="+mj-lt"/>
              </a:rPr>
              <a:t>A </a:t>
            </a:r>
            <a:r>
              <a:rPr lang="en-US" sz="3000" i="1" dirty="0" err="1">
                <a:latin typeface="+mj-lt"/>
              </a:rPr>
              <a:t>Superheroic</a:t>
            </a:r>
            <a:r>
              <a:rPr lang="en-US" sz="3000" i="1" dirty="0">
                <a:latin typeface="+mj-lt"/>
              </a:rPr>
              <a:t> JavaScript </a:t>
            </a:r>
            <a:r>
              <a:rPr lang="en-US" sz="3000" b="1" i="1" dirty="0">
                <a:latin typeface="+mj-lt"/>
              </a:rPr>
              <a:t>MVW</a:t>
            </a:r>
            <a:r>
              <a:rPr lang="en-US" sz="3000" i="1" dirty="0">
                <a:latin typeface="+mj-lt"/>
              </a:rPr>
              <a:t> Framework</a:t>
            </a:r>
          </a:p>
          <a:p>
            <a:endParaRPr lang="en-US" sz="900" b="1" i="1" dirty="0">
              <a:latin typeface="+mj-lt"/>
            </a:endParaRPr>
          </a:p>
          <a:p>
            <a:r>
              <a:rPr lang="en-US" sz="2200" b="1" dirty="0"/>
              <a:t>Google</a:t>
            </a:r>
            <a:r>
              <a:rPr lang="en-US" sz="2200" dirty="0"/>
              <a:t>, ° Sept 2016  </a:t>
            </a:r>
            <a:r>
              <a:rPr lang="en-US" sz="2200" i="1" dirty="0"/>
              <a:t>(AngularJS: Oct 2010)</a:t>
            </a:r>
          </a:p>
        </p:txBody>
      </p:sp>
      <p:sp>
        <p:nvSpPr>
          <p:cNvPr id="29" name="TextBox 28">
            <a:extLst>
              <a:ext uri="{FF2B5EF4-FFF2-40B4-BE49-F238E27FC236}">
                <a16:creationId xmlns:a16="http://schemas.microsoft.com/office/drawing/2014/main" id="{B699F030-4B2C-E24E-8993-85D15EA98853}"/>
              </a:ext>
            </a:extLst>
          </p:cNvPr>
          <p:cNvSpPr txBox="1"/>
          <p:nvPr/>
        </p:nvSpPr>
        <p:spPr>
          <a:xfrm>
            <a:off x="3730172" y="2420863"/>
            <a:ext cx="5878285" cy="1585083"/>
          </a:xfrm>
          <a:prstGeom prst="rect">
            <a:avLst/>
          </a:prstGeom>
          <a:solidFill>
            <a:schemeClr val="bg1"/>
          </a:solidFill>
        </p:spPr>
        <p:txBody>
          <a:bodyPr vert="horz" wrap="none" lIns="91440" tIns="45720" rIns="91440" bIns="45720" rtlCol="0" anchor="ctr">
            <a:normAutofit/>
          </a:bodyPr>
          <a:lstStyle/>
          <a:p>
            <a:r>
              <a:rPr lang="en-US" sz="2800" i="1" dirty="0">
                <a:latin typeface="+mj-lt"/>
              </a:rPr>
              <a:t>An Intuitive, Fast and </a:t>
            </a:r>
            <a:r>
              <a:rPr lang="en-US" sz="2800" i="1" dirty="0" err="1">
                <a:latin typeface="+mj-lt"/>
              </a:rPr>
              <a:t>Composable</a:t>
            </a:r>
            <a:r>
              <a:rPr lang="en-US" sz="2800" i="1" dirty="0">
                <a:latin typeface="+mj-lt"/>
              </a:rPr>
              <a:t> </a:t>
            </a:r>
            <a:r>
              <a:rPr lang="en-US" sz="2800" b="1" i="1" dirty="0">
                <a:latin typeface="+mj-lt"/>
              </a:rPr>
              <a:t>MVVM</a:t>
            </a:r>
            <a:r>
              <a:rPr lang="en-US" sz="2800" i="1" dirty="0">
                <a:latin typeface="+mj-lt"/>
              </a:rPr>
              <a:t> for </a:t>
            </a:r>
          </a:p>
          <a:p>
            <a:r>
              <a:rPr lang="en-US" sz="2800" i="1" dirty="0">
                <a:latin typeface="+mj-lt"/>
              </a:rPr>
              <a:t>building interactive interfaces</a:t>
            </a:r>
          </a:p>
          <a:p>
            <a:endParaRPr lang="en-US" sz="800" i="1" dirty="0"/>
          </a:p>
          <a:p>
            <a:r>
              <a:rPr lang="en-US" sz="2000" b="1" dirty="0"/>
              <a:t>Evan</a:t>
            </a:r>
            <a:r>
              <a:rPr lang="en-US" sz="2000" dirty="0"/>
              <a:t> </a:t>
            </a:r>
            <a:r>
              <a:rPr lang="en-US" sz="2000" b="1" dirty="0"/>
              <a:t>You,</a:t>
            </a:r>
            <a:r>
              <a:rPr lang="en-US" sz="2000" dirty="0"/>
              <a:t> ° Feb 2014</a:t>
            </a:r>
          </a:p>
        </p:txBody>
      </p:sp>
      <p:sp>
        <p:nvSpPr>
          <p:cNvPr id="30" name="TextBox 29">
            <a:extLst>
              <a:ext uri="{FF2B5EF4-FFF2-40B4-BE49-F238E27FC236}">
                <a16:creationId xmlns:a16="http://schemas.microsoft.com/office/drawing/2014/main" id="{B969B480-6EE9-2149-A2A1-4E60F8B020C4}"/>
              </a:ext>
            </a:extLst>
          </p:cNvPr>
          <p:cNvSpPr txBox="1"/>
          <p:nvPr/>
        </p:nvSpPr>
        <p:spPr>
          <a:xfrm>
            <a:off x="3715657" y="4048944"/>
            <a:ext cx="1233713" cy="1611626"/>
          </a:xfrm>
          <a:prstGeom prst="rect">
            <a:avLst/>
          </a:prstGeom>
          <a:solidFill>
            <a:schemeClr val="bg1"/>
          </a:solidFill>
        </p:spPr>
        <p:txBody>
          <a:bodyPr vert="horz" wrap="none" lIns="91440" tIns="45720" rIns="91440" bIns="45720" rtlCol="0" anchor="ctr">
            <a:normAutofit/>
          </a:bodyPr>
          <a:lstStyle/>
          <a:p>
            <a:r>
              <a:rPr lang="en-US" sz="2800" i="1" dirty="0">
                <a:latin typeface="+mj-lt"/>
              </a:rPr>
              <a:t>A JavaScript library for building user interfaces (</a:t>
            </a:r>
            <a:r>
              <a:rPr lang="en-US" sz="2800" b="1" i="1" dirty="0">
                <a:latin typeface="+mj-lt"/>
              </a:rPr>
              <a:t>V</a:t>
            </a:r>
            <a:r>
              <a:rPr lang="en-US" sz="2800" i="1" dirty="0">
                <a:latin typeface="+mj-lt"/>
              </a:rPr>
              <a:t>)</a:t>
            </a:r>
          </a:p>
          <a:p>
            <a:endParaRPr lang="en-US" sz="800" i="1" dirty="0">
              <a:latin typeface="+mj-lt"/>
            </a:endParaRPr>
          </a:p>
          <a:p>
            <a:r>
              <a:rPr lang="en-US" sz="2000" b="1" dirty="0"/>
              <a:t>Facebook, </a:t>
            </a:r>
            <a:r>
              <a:rPr lang="en-US" sz="2000" dirty="0"/>
              <a:t>° Mar 2013</a:t>
            </a:r>
          </a:p>
        </p:txBody>
      </p:sp>
      <p:sp>
        <p:nvSpPr>
          <p:cNvPr id="31" name="TextBox 30">
            <a:extLst>
              <a:ext uri="{FF2B5EF4-FFF2-40B4-BE49-F238E27FC236}">
                <a16:creationId xmlns:a16="http://schemas.microsoft.com/office/drawing/2014/main" id="{3F424A3F-471C-C14D-8CDB-206C6B3F4AAC}"/>
              </a:ext>
            </a:extLst>
          </p:cNvPr>
          <p:cNvSpPr txBox="1"/>
          <p:nvPr/>
        </p:nvSpPr>
        <p:spPr>
          <a:xfrm>
            <a:off x="8341112" y="1159727"/>
            <a:ext cx="0" cy="0"/>
          </a:xfrm>
          <a:prstGeom prst="rect">
            <a:avLst/>
          </a:prstGeom>
          <a:solidFill>
            <a:schemeClr val="bg1"/>
          </a:solidFill>
        </p:spPr>
        <p:txBody>
          <a:bodyPr vert="horz" wrap="none" lIns="91440" tIns="45720" rIns="91440" bIns="45720" rtlCol="0" anchor="ctr">
            <a:normAutofit fontScale="25000" lnSpcReduction="20000"/>
          </a:bodyPr>
          <a:lstStyle/>
          <a:p>
            <a:pPr algn="l"/>
            <a:endParaRPr lang="en-US" sz="2500" b="1" dirty="0" err="1">
              <a:latin typeface="+mj-lt"/>
            </a:endParaRPr>
          </a:p>
        </p:txBody>
      </p:sp>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70761" y="4038604"/>
            <a:ext cx="1510752" cy="1668062"/>
          </a:xfrm>
          <a:prstGeom prst="rect">
            <a:avLst/>
          </a:prstGeom>
        </p:spPr>
      </p:pic>
    </p:spTree>
    <p:extLst>
      <p:ext uri="{BB962C8B-B14F-4D97-AF65-F5344CB8AC3E}">
        <p14:creationId xmlns:p14="http://schemas.microsoft.com/office/powerpoint/2010/main" val="10112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26</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352406" y="654782"/>
            <a:ext cx="1267596" cy="1281794"/>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33586" y="435429"/>
            <a:ext cx="1510752" cy="1668062"/>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1480"/>
          <a:stretch/>
        </p:blipFill>
        <p:spPr>
          <a:xfrm>
            <a:off x="5599799" y="602343"/>
            <a:ext cx="1353990" cy="1334233"/>
          </a:xfrm>
          <a:prstGeom prst="rect">
            <a:avLst/>
          </a:prstGeom>
        </p:spPr>
      </p:pic>
      <p:pic>
        <p:nvPicPr>
          <p:cNvPr id="2" name="Picture 1">
            <a:extLst>
              <a:ext uri="{FF2B5EF4-FFF2-40B4-BE49-F238E27FC236}">
                <a16:creationId xmlns:a16="http://schemas.microsoft.com/office/drawing/2014/main" id="{2BC855D0-DF85-C844-A60A-EB01A9C4D38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11392" y="2742827"/>
            <a:ext cx="1474812" cy="485213"/>
          </a:xfrm>
          <a:prstGeom prst="rect">
            <a:avLst/>
          </a:prstGeom>
        </p:spPr>
      </p:pic>
      <p:pic>
        <p:nvPicPr>
          <p:cNvPr id="10" name="Picture 9">
            <a:extLst>
              <a:ext uri="{FF2B5EF4-FFF2-40B4-BE49-F238E27FC236}">
                <a16:creationId xmlns:a16="http://schemas.microsoft.com/office/drawing/2014/main" id="{89FE5350-A8CD-B744-8EBD-1DE0ACFDC15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716670" y="3898579"/>
            <a:ext cx="1494017" cy="395915"/>
          </a:xfrm>
          <a:prstGeom prst="rect">
            <a:avLst/>
          </a:prstGeom>
        </p:spPr>
      </p:pic>
      <p:pic>
        <p:nvPicPr>
          <p:cNvPr id="6" name="Picture 5">
            <a:extLst>
              <a:ext uri="{FF2B5EF4-FFF2-40B4-BE49-F238E27FC236}">
                <a16:creationId xmlns:a16="http://schemas.microsoft.com/office/drawing/2014/main" id="{FDDD7D96-878E-9447-9D1B-FDFB9A0AAAA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9788" y="4914681"/>
            <a:ext cx="1232302" cy="257551"/>
          </a:xfrm>
          <a:prstGeom prst="rect">
            <a:avLst/>
          </a:prstGeom>
        </p:spPr>
      </p:pic>
      <p:pic>
        <p:nvPicPr>
          <p:cNvPr id="7" name="Picture 6">
            <a:extLst>
              <a:ext uri="{FF2B5EF4-FFF2-40B4-BE49-F238E27FC236}">
                <a16:creationId xmlns:a16="http://schemas.microsoft.com/office/drawing/2014/main" id="{8C92A12B-3483-144E-BC95-273E4DF01DC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11392" y="3614834"/>
            <a:ext cx="1003752" cy="1003752"/>
          </a:xfrm>
          <a:prstGeom prst="rect">
            <a:avLst/>
          </a:prstGeom>
        </p:spPr>
      </p:pic>
      <p:pic>
        <p:nvPicPr>
          <p:cNvPr id="8" name="Picture 7">
            <a:extLst>
              <a:ext uri="{FF2B5EF4-FFF2-40B4-BE49-F238E27FC236}">
                <a16:creationId xmlns:a16="http://schemas.microsoft.com/office/drawing/2014/main" id="{099B0B58-83AC-3943-AA36-C2425103812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408911" y="2664736"/>
            <a:ext cx="802719" cy="802719"/>
          </a:xfrm>
          <a:prstGeom prst="rect">
            <a:avLst/>
          </a:prstGeom>
        </p:spPr>
      </p:pic>
      <p:pic>
        <p:nvPicPr>
          <p:cNvPr id="17" name="Picture 16">
            <a:extLst>
              <a:ext uri="{FF2B5EF4-FFF2-40B4-BE49-F238E27FC236}">
                <a16:creationId xmlns:a16="http://schemas.microsoft.com/office/drawing/2014/main" id="{4C6A5F0C-CEC1-F145-9F8D-CB0E8CB2C423}"/>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043507" y="4496615"/>
            <a:ext cx="675617" cy="675617"/>
          </a:xfrm>
          <a:prstGeom prst="rect">
            <a:avLst/>
          </a:prstGeom>
        </p:spPr>
      </p:pic>
      <p:pic>
        <p:nvPicPr>
          <p:cNvPr id="19" name="Picture 18">
            <a:extLst>
              <a:ext uri="{FF2B5EF4-FFF2-40B4-BE49-F238E27FC236}">
                <a16:creationId xmlns:a16="http://schemas.microsoft.com/office/drawing/2014/main" id="{63F2094B-F8AD-FD41-AC99-AF2E7715372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11669" y="2742827"/>
            <a:ext cx="665337" cy="665337"/>
          </a:xfrm>
          <a:prstGeom prst="rect">
            <a:avLst/>
          </a:prstGeom>
        </p:spPr>
      </p:pic>
      <p:pic>
        <p:nvPicPr>
          <p:cNvPr id="20" name="Picture 19">
            <a:extLst>
              <a:ext uri="{FF2B5EF4-FFF2-40B4-BE49-F238E27FC236}">
                <a16:creationId xmlns:a16="http://schemas.microsoft.com/office/drawing/2014/main" id="{C4E9384F-94E5-2443-AB72-DDC73B889AD6}"/>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551220" y="2942356"/>
            <a:ext cx="1137742" cy="354975"/>
          </a:xfrm>
          <a:prstGeom prst="rect">
            <a:avLst/>
          </a:prstGeom>
        </p:spPr>
      </p:pic>
      <p:pic>
        <p:nvPicPr>
          <p:cNvPr id="21" name="Picture 20">
            <a:extLst>
              <a:ext uri="{FF2B5EF4-FFF2-40B4-BE49-F238E27FC236}">
                <a16:creationId xmlns:a16="http://schemas.microsoft.com/office/drawing/2014/main" id="{2F57E8F6-5B70-C14C-AC03-A75D4D610AEA}"/>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821932" y="4556528"/>
            <a:ext cx="596318" cy="596318"/>
          </a:xfrm>
          <a:prstGeom prst="rect">
            <a:avLst/>
          </a:prstGeom>
        </p:spPr>
      </p:pic>
      <p:pic>
        <p:nvPicPr>
          <p:cNvPr id="22" name="Picture 21">
            <a:extLst>
              <a:ext uri="{FF2B5EF4-FFF2-40B4-BE49-F238E27FC236}">
                <a16:creationId xmlns:a16="http://schemas.microsoft.com/office/drawing/2014/main" id="{89A7ED50-16AD-7946-9F03-5E7834105F20}"/>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0511644" y="3790383"/>
            <a:ext cx="1200049" cy="324013"/>
          </a:xfrm>
          <a:prstGeom prst="rect">
            <a:avLst/>
          </a:prstGeom>
        </p:spPr>
      </p:pic>
      <p:pic>
        <p:nvPicPr>
          <p:cNvPr id="23" name="Picture 22">
            <a:extLst>
              <a:ext uri="{FF2B5EF4-FFF2-40B4-BE49-F238E27FC236}">
                <a16:creationId xmlns:a16="http://schemas.microsoft.com/office/drawing/2014/main" id="{FEA6CAAC-2F91-5E4A-9A26-1C8F170CE75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457259" y="3476062"/>
            <a:ext cx="952653" cy="952653"/>
          </a:xfrm>
          <a:prstGeom prst="rect">
            <a:avLst/>
          </a:prstGeom>
        </p:spPr>
      </p:pic>
      <p:pic>
        <p:nvPicPr>
          <p:cNvPr id="9" name="Picture 8">
            <a:extLst>
              <a:ext uri="{FF2B5EF4-FFF2-40B4-BE49-F238E27FC236}">
                <a16:creationId xmlns:a16="http://schemas.microsoft.com/office/drawing/2014/main" id="{7A1A7C3A-43B1-F444-87E3-509F402C138E}"/>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493241" y="2717029"/>
            <a:ext cx="2076865" cy="620616"/>
          </a:xfrm>
          <a:prstGeom prst="rect">
            <a:avLst/>
          </a:prstGeom>
        </p:spPr>
      </p:pic>
      <p:pic>
        <p:nvPicPr>
          <p:cNvPr id="11" name="Picture 10">
            <a:extLst>
              <a:ext uri="{FF2B5EF4-FFF2-40B4-BE49-F238E27FC236}">
                <a16:creationId xmlns:a16="http://schemas.microsoft.com/office/drawing/2014/main" id="{6CFF33B9-A5EF-9B4F-B8E9-E1AD3392BF71}"/>
              </a:ext>
            </a:extLst>
          </p:cNvPr>
          <p:cNvPicPr>
            <a:picLocks noChangeAspect="1"/>
          </p:cNvPicPr>
          <p:nvPr/>
        </p:nvPicPr>
        <p:blipFill>
          <a:blip r:embed="rId18"/>
          <a:stretch>
            <a:fillRect/>
          </a:stretch>
        </p:blipFill>
        <p:spPr>
          <a:xfrm>
            <a:off x="4202874" y="3865439"/>
            <a:ext cx="1510089" cy="654372"/>
          </a:xfrm>
          <a:prstGeom prst="rect">
            <a:avLst/>
          </a:prstGeom>
        </p:spPr>
      </p:pic>
      <p:pic>
        <p:nvPicPr>
          <p:cNvPr id="12" name="Picture 11">
            <a:extLst>
              <a:ext uri="{FF2B5EF4-FFF2-40B4-BE49-F238E27FC236}">
                <a16:creationId xmlns:a16="http://schemas.microsoft.com/office/drawing/2014/main" id="{FBA4BECF-5D92-6B4E-802D-EF74C5974DF5}"/>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6992813" y="2658186"/>
            <a:ext cx="923314" cy="923314"/>
          </a:xfrm>
          <a:prstGeom prst="rect">
            <a:avLst/>
          </a:prstGeom>
        </p:spPr>
      </p:pic>
      <p:pic>
        <p:nvPicPr>
          <p:cNvPr id="24" name="Picture 23">
            <a:extLst>
              <a:ext uri="{FF2B5EF4-FFF2-40B4-BE49-F238E27FC236}">
                <a16:creationId xmlns:a16="http://schemas.microsoft.com/office/drawing/2014/main" id="{6FC42AC2-F456-4442-8366-D29171E13F14}"/>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5917834" y="4128929"/>
            <a:ext cx="2149958" cy="255845"/>
          </a:xfrm>
          <a:prstGeom prst="rect">
            <a:avLst/>
          </a:prstGeom>
        </p:spPr>
      </p:pic>
      <p:pic>
        <p:nvPicPr>
          <p:cNvPr id="25" name="Picture 24">
            <a:extLst>
              <a:ext uri="{FF2B5EF4-FFF2-40B4-BE49-F238E27FC236}">
                <a16:creationId xmlns:a16="http://schemas.microsoft.com/office/drawing/2014/main" id="{C3DEB738-00DD-1247-86DF-20336CE80A57}"/>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5311455" y="4914681"/>
            <a:ext cx="2094223" cy="744516"/>
          </a:xfrm>
          <a:prstGeom prst="rect">
            <a:avLst/>
          </a:prstGeom>
        </p:spPr>
      </p:pic>
      <p:pic>
        <p:nvPicPr>
          <p:cNvPr id="26" name="Picture 25">
            <a:extLst>
              <a:ext uri="{FF2B5EF4-FFF2-40B4-BE49-F238E27FC236}">
                <a16:creationId xmlns:a16="http://schemas.microsoft.com/office/drawing/2014/main" id="{A27A8EC3-4DAD-A444-90BD-09FDD106D5FD}"/>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2047921" y="4890019"/>
            <a:ext cx="1112139" cy="290268"/>
          </a:xfrm>
          <a:prstGeom prst="rect">
            <a:avLst/>
          </a:prstGeom>
        </p:spPr>
      </p:pic>
    </p:spTree>
    <p:extLst>
      <p:ext uri="{BB962C8B-B14F-4D97-AF65-F5344CB8AC3E}">
        <p14:creationId xmlns:p14="http://schemas.microsoft.com/office/powerpoint/2010/main" val="3149969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489705-D628-644A-8EDE-B648002033C7}"/>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709B5C4C-F162-5F4B-9197-5C9F20900049}"/>
              </a:ext>
            </a:extLst>
          </p:cNvPr>
          <p:cNvSpPr>
            <a:spLocks noGrp="1"/>
          </p:cNvSpPr>
          <p:nvPr>
            <p:ph type="sldNum" sz="quarter" idx="12"/>
          </p:nvPr>
        </p:nvSpPr>
        <p:spPr/>
        <p:txBody>
          <a:bodyPr/>
          <a:lstStyle/>
          <a:p>
            <a:fld id="{D41FD555-2F82-9747-928C-A3E63261FF2A}" type="slidenum">
              <a:rPr lang="en-US" smtClean="0"/>
              <a:t>27</a:t>
            </a:fld>
            <a:endParaRPr lang="en-US"/>
          </a:p>
        </p:txBody>
      </p:sp>
      <p:pic>
        <p:nvPicPr>
          <p:cNvPr id="9" name="Picture 8">
            <a:extLst>
              <a:ext uri="{FF2B5EF4-FFF2-40B4-BE49-F238E27FC236}">
                <a16:creationId xmlns:a16="http://schemas.microsoft.com/office/drawing/2014/main" id="{312ED362-7E80-8643-9A4A-816F479F064D}"/>
              </a:ext>
            </a:extLst>
          </p:cNvPr>
          <p:cNvPicPr>
            <a:picLocks noChangeAspect="1"/>
          </p:cNvPicPr>
          <p:nvPr/>
        </p:nvPicPr>
        <p:blipFill>
          <a:blip r:embed="rId3"/>
          <a:stretch>
            <a:fillRect/>
          </a:stretch>
        </p:blipFill>
        <p:spPr>
          <a:xfrm>
            <a:off x="5367130" y="4601180"/>
            <a:ext cx="6492738" cy="641367"/>
          </a:xfrm>
          <a:prstGeom prst="rect">
            <a:avLst/>
          </a:prstGeom>
        </p:spPr>
      </p:pic>
      <p:sp>
        <p:nvSpPr>
          <p:cNvPr id="10" name="Title 1">
            <a:extLst>
              <a:ext uri="{FF2B5EF4-FFF2-40B4-BE49-F238E27FC236}">
                <a16:creationId xmlns:a16="http://schemas.microsoft.com/office/drawing/2014/main" id="{2E65B150-6D85-6740-937B-AAB9E43E7908}"/>
              </a:ext>
            </a:extLst>
          </p:cNvPr>
          <p:cNvSpPr>
            <a:spLocks noGrp="1"/>
          </p:cNvSpPr>
          <p:nvPr>
            <p:ph type="title"/>
          </p:nvPr>
        </p:nvSpPr>
        <p:spPr>
          <a:xfrm>
            <a:off x="541354" y="-19405"/>
            <a:ext cx="10812446" cy="1325563"/>
          </a:xfrm>
        </p:spPr>
        <p:txBody>
          <a:bodyPr/>
          <a:lstStyle/>
          <a:p>
            <a:r>
              <a:rPr lang="en-US" dirty="0"/>
              <a:t>Google Trends</a:t>
            </a:r>
          </a:p>
        </p:txBody>
      </p:sp>
      <p:sp>
        <p:nvSpPr>
          <p:cNvPr id="7" name="Rectangle 6">
            <a:extLst>
              <a:ext uri="{FF2B5EF4-FFF2-40B4-BE49-F238E27FC236}">
                <a16:creationId xmlns:a16="http://schemas.microsoft.com/office/drawing/2014/main" id="{1CB3455C-DD50-B64A-B0B8-6A86F9A787BD}"/>
              </a:ext>
            </a:extLst>
          </p:cNvPr>
          <p:cNvSpPr/>
          <p:nvPr/>
        </p:nvSpPr>
        <p:spPr>
          <a:xfrm>
            <a:off x="6564086" y="4189708"/>
            <a:ext cx="849085" cy="123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2B3539D-683E-4743-886F-C3E11A0CBF5D}"/>
              </a:ext>
            </a:extLst>
          </p:cNvPr>
          <p:cNvPicPr>
            <a:picLocks noChangeAspect="1"/>
          </p:cNvPicPr>
          <p:nvPr/>
        </p:nvPicPr>
        <p:blipFill>
          <a:blip r:embed="rId4"/>
          <a:stretch>
            <a:fillRect/>
          </a:stretch>
        </p:blipFill>
        <p:spPr>
          <a:xfrm>
            <a:off x="765313" y="1622734"/>
            <a:ext cx="10588487" cy="2661869"/>
          </a:xfrm>
          <a:prstGeom prst="rect">
            <a:avLst/>
          </a:prstGeom>
        </p:spPr>
      </p:pic>
    </p:spTree>
    <p:extLst>
      <p:ext uri="{BB962C8B-B14F-4D97-AF65-F5344CB8AC3E}">
        <p14:creationId xmlns:p14="http://schemas.microsoft.com/office/powerpoint/2010/main" val="2299135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28</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NPM Trends</a:t>
            </a:r>
          </a:p>
        </p:txBody>
      </p:sp>
      <p:pic>
        <p:nvPicPr>
          <p:cNvPr id="2" name="Picture 1">
            <a:extLst>
              <a:ext uri="{FF2B5EF4-FFF2-40B4-BE49-F238E27FC236}">
                <a16:creationId xmlns:a16="http://schemas.microsoft.com/office/drawing/2014/main" id="{98EABD1C-E98E-4F0D-987B-11BECD6B195E}"/>
              </a:ext>
            </a:extLst>
          </p:cNvPr>
          <p:cNvPicPr>
            <a:picLocks noChangeAspect="1"/>
          </p:cNvPicPr>
          <p:nvPr/>
        </p:nvPicPr>
        <p:blipFill>
          <a:blip r:embed="rId3"/>
          <a:stretch>
            <a:fillRect/>
          </a:stretch>
        </p:blipFill>
        <p:spPr>
          <a:xfrm>
            <a:off x="611585" y="1019842"/>
            <a:ext cx="11052313" cy="5076776"/>
          </a:xfrm>
          <a:prstGeom prst="rect">
            <a:avLst/>
          </a:prstGeom>
        </p:spPr>
      </p:pic>
    </p:spTree>
    <p:extLst>
      <p:ext uri="{BB962C8B-B14F-4D97-AF65-F5344CB8AC3E}">
        <p14:creationId xmlns:p14="http://schemas.microsoft.com/office/powerpoint/2010/main" val="418740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29</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GitHub stars</a:t>
            </a:r>
          </a:p>
        </p:txBody>
      </p:sp>
      <p:pic>
        <p:nvPicPr>
          <p:cNvPr id="7" name="Picture 6">
            <a:extLst>
              <a:ext uri="{FF2B5EF4-FFF2-40B4-BE49-F238E27FC236}">
                <a16:creationId xmlns:a16="http://schemas.microsoft.com/office/drawing/2014/main" id="{B1083FE5-E11D-4C07-9861-4D3D273B773F}"/>
              </a:ext>
            </a:extLst>
          </p:cNvPr>
          <p:cNvPicPr>
            <a:picLocks noChangeAspect="1"/>
          </p:cNvPicPr>
          <p:nvPr/>
        </p:nvPicPr>
        <p:blipFill>
          <a:blip r:embed="rId3"/>
          <a:stretch>
            <a:fillRect/>
          </a:stretch>
        </p:blipFill>
        <p:spPr>
          <a:xfrm>
            <a:off x="4038600" y="1191240"/>
            <a:ext cx="4114800" cy="4693854"/>
          </a:xfrm>
          <a:prstGeom prst="rect">
            <a:avLst/>
          </a:prstGeom>
        </p:spPr>
      </p:pic>
    </p:spTree>
    <p:extLst>
      <p:ext uri="{BB962C8B-B14F-4D97-AF65-F5344CB8AC3E}">
        <p14:creationId xmlns:p14="http://schemas.microsoft.com/office/powerpoint/2010/main" val="54635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EXPERIENCE</a:t>
            </a:r>
            <a:endParaRPr lang="en-US" dirty="0"/>
          </a:p>
        </p:txBody>
      </p:sp>
    </p:spTree>
    <p:extLst>
      <p:ext uri="{BB962C8B-B14F-4D97-AF65-F5344CB8AC3E}">
        <p14:creationId xmlns:p14="http://schemas.microsoft.com/office/powerpoint/2010/main" val="414640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FFD4-BF29-7D40-B70F-1B20F2E7778F}"/>
              </a:ext>
            </a:extLst>
          </p:cNvPr>
          <p:cNvSpPr>
            <a:spLocks noGrp="1"/>
          </p:cNvSpPr>
          <p:nvPr>
            <p:ph type="title"/>
          </p:nvPr>
        </p:nvSpPr>
        <p:spPr>
          <a:xfrm>
            <a:off x="541354" y="-19405"/>
            <a:ext cx="10812446" cy="1325563"/>
          </a:xfrm>
        </p:spPr>
        <p:txBody>
          <a:bodyPr/>
          <a:lstStyle/>
          <a:p>
            <a:r>
              <a:rPr lang="en-US" dirty="0"/>
              <a:t>Frameworks vs. libraries</a:t>
            </a:r>
          </a:p>
        </p:txBody>
      </p:sp>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30</a:t>
            </a:fld>
            <a:endParaRPr lang="en-US"/>
          </a:p>
        </p:txBody>
      </p:sp>
      <p:pic>
        <p:nvPicPr>
          <p:cNvPr id="6" name="Content Placeholder 5">
            <a:extLst>
              <a:ext uri="{FF2B5EF4-FFF2-40B4-BE49-F238E27FC236}">
                <a16:creationId xmlns:a16="http://schemas.microsoft.com/office/drawing/2014/main" id="{57F5FC28-9E7C-934D-87D7-4A4E4B8E91AE}"/>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l="-4332"/>
          <a:stretch/>
        </p:blipFill>
        <p:spPr>
          <a:xfrm>
            <a:off x="618752" y="1393381"/>
            <a:ext cx="438896" cy="443810"/>
          </a:xfrm>
          <a:prstGeom prst="rect">
            <a:avLst/>
          </a:prstGeom>
        </p:spPr>
      </p:pic>
      <p:sp>
        <p:nvSpPr>
          <p:cNvPr id="7" name="TextBox 6">
            <a:extLst>
              <a:ext uri="{FF2B5EF4-FFF2-40B4-BE49-F238E27FC236}">
                <a16:creationId xmlns:a16="http://schemas.microsoft.com/office/drawing/2014/main" id="{56A5D715-7D0B-5C44-BAFA-FDAC84F5B25B}"/>
              </a:ext>
            </a:extLst>
          </p:cNvPr>
          <p:cNvSpPr txBox="1"/>
          <p:nvPr/>
        </p:nvSpPr>
        <p:spPr>
          <a:xfrm>
            <a:off x="1524000" y="1266944"/>
            <a:ext cx="9652000" cy="1345628"/>
          </a:xfrm>
          <a:prstGeom prst="rect">
            <a:avLst/>
          </a:prstGeom>
          <a:solidFill>
            <a:schemeClr val="bg1"/>
          </a:solidFill>
        </p:spPr>
        <p:txBody>
          <a:bodyPr vert="horz" wrap="none" lIns="91440" tIns="45720" rIns="91440" bIns="45720" rtlCol="0" anchor="ctr">
            <a:noAutofit/>
          </a:bodyPr>
          <a:lstStyle/>
          <a:p>
            <a:pPr algn="l"/>
            <a:r>
              <a:rPr lang="en-US" sz="2300" b="1" dirty="0"/>
              <a:t>Framework</a:t>
            </a:r>
            <a:r>
              <a:rPr lang="en-US" sz="2300" dirty="0"/>
              <a:t> – strong opinions on how to structure application and a lot of</a:t>
            </a:r>
          </a:p>
          <a:p>
            <a:pPr algn="l"/>
            <a:r>
              <a:rPr lang="en-US" sz="2300" dirty="0"/>
              <a:t>functionality out of the box</a:t>
            </a:r>
          </a:p>
          <a:p>
            <a:pPr algn="l"/>
            <a:endParaRPr lang="en-US" sz="1000" dirty="0"/>
          </a:p>
          <a:p>
            <a:pPr algn="l"/>
            <a:r>
              <a:rPr lang="en-US" sz="2300" dirty="0"/>
              <a:t>Complete solution, ready-to-go (if everything goes right)</a:t>
            </a:r>
          </a:p>
        </p:txBody>
      </p:sp>
      <p:pic>
        <p:nvPicPr>
          <p:cNvPr id="9" name="Picture 8">
            <a:extLst>
              <a:ext uri="{FF2B5EF4-FFF2-40B4-BE49-F238E27FC236}">
                <a16:creationId xmlns:a16="http://schemas.microsoft.com/office/drawing/2014/main" id="{5AFE51D8-0F0E-4D42-9507-59BA47407B3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618752" y="3076318"/>
            <a:ext cx="445704" cy="439200"/>
          </a:xfrm>
          <a:prstGeom prst="rect">
            <a:avLst/>
          </a:prstGeom>
        </p:spPr>
      </p:pic>
      <p:sp>
        <p:nvSpPr>
          <p:cNvPr id="10" name="TextBox 9">
            <a:extLst>
              <a:ext uri="{FF2B5EF4-FFF2-40B4-BE49-F238E27FC236}">
                <a16:creationId xmlns:a16="http://schemas.microsoft.com/office/drawing/2014/main" id="{C5ADFB53-3EE6-A341-9F6F-8A701A8D4E92}"/>
              </a:ext>
            </a:extLst>
          </p:cNvPr>
          <p:cNvSpPr txBox="1"/>
          <p:nvPr/>
        </p:nvSpPr>
        <p:spPr>
          <a:xfrm>
            <a:off x="1524000" y="2971918"/>
            <a:ext cx="9652000" cy="1345628"/>
          </a:xfrm>
          <a:prstGeom prst="rect">
            <a:avLst/>
          </a:prstGeom>
          <a:solidFill>
            <a:schemeClr val="bg1"/>
          </a:solidFill>
        </p:spPr>
        <p:txBody>
          <a:bodyPr vert="horz" wrap="none" lIns="91440" tIns="45720" rIns="91440" bIns="45720" rtlCol="0" anchor="ctr">
            <a:noAutofit/>
          </a:bodyPr>
          <a:lstStyle/>
          <a:p>
            <a:r>
              <a:rPr lang="en-US" sz="2300" b="1" dirty="0"/>
              <a:t>Framework</a:t>
            </a:r>
            <a:r>
              <a:rPr lang="en-US" sz="2300" dirty="0"/>
              <a:t> – </a:t>
            </a:r>
            <a:r>
              <a:rPr lang="en-US" sz="2300" i="1" dirty="0"/>
              <a:t>“</a:t>
            </a:r>
            <a:r>
              <a:rPr lang="en-US" sz="2300" i="1" dirty="0" err="1"/>
              <a:t>Vue.js</a:t>
            </a:r>
            <a:r>
              <a:rPr lang="en-US" sz="2300" i="1" dirty="0"/>
              <a:t> does not make large assumptions about much of anything”</a:t>
            </a:r>
          </a:p>
          <a:p>
            <a:endParaRPr lang="en-US" sz="1000" i="1" dirty="0"/>
          </a:p>
          <a:p>
            <a:r>
              <a:rPr lang="en-US" sz="2300" i="1" dirty="0"/>
              <a:t>“</a:t>
            </a:r>
            <a:r>
              <a:rPr lang="en-US" sz="2300" i="1" dirty="0" err="1"/>
              <a:t>Vue.js</a:t>
            </a:r>
            <a:r>
              <a:rPr lang="en-US" sz="2300" i="1" dirty="0"/>
              <a:t> comes with the perfect balance of what it will do for you and what you </a:t>
            </a:r>
          </a:p>
          <a:p>
            <a:r>
              <a:rPr lang="en-US" sz="2300" i="1" dirty="0"/>
              <a:t>need to do yourself.”</a:t>
            </a:r>
            <a:endParaRPr lang="en-US" sz="2300" dirty="0"/>
          </a:p>
        </p:txBody>
      </p:sp>
      <p:pic>
        <p:nvPicPr>
          <p:cNvPr id="11" name="Picture 10">
            <a:extLst>
              <a:ext uri="{FF2B5EF4-FFF2-40B4-BE49-F238E27FC236}">
                <a16:creationId xmlns:a16="http://schemas.microsoft.com/office/drawing/2014/main" id="{13AEB0CE-CBAB-3C4F-AC8A-A215BF6C85A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00988" y="4843912"/>
            <a:ext cx="523102" cy="577571"/>
          </a:xfrm>
          <a:prstGeom prst="rect">
            <a:avLst/>
          </a:prstGeom>
        </p:spPr>
      </p:pic>
      <p:sp>
        <p:nvSpPr>
          <p:cNvPr id="12" name="TextBox 11">
            <a:extLst>
              <a:ext uri="{FF2B5EF4-FFF2-40B4-BE49-F238E27FC236}">
                <a16:creationId xmlns:a16="http://schemas.microsoft.com/office/drawing/2014/main" id="{D05DD00D-F041-EB46-979C-6BAC1690C5AA}"/>
              </a:ext>
            </a:extLst>
          </p:cNvPr>
          <p:cNvSpPr txBox="1"/>
          <p:nvPr/>
        </p:nvSpPr>
        <p:spPr>
          <a:xfrm>
            <a:off x="1524000" y="4621634"/>
            <a:ext cx="9652000" cy="1345628"/>
          </a:xfrm>
          <a:prstGeom prst="rect">
            <a:avLst/>
          </a:prstGeom>
          <a:noFill/>
        </p:spPr>
        <p:txBody>
          <a:bodyPr vert="horz" wrap="none" lIns="91440" tIns="45720" rIns="91440" bIns="45720" rtlCol="0" anchor="ctr">
            <a:noAutofit/>
          </a:bodyPr>
          <a:lstStyle/>
          <a:p>
            <a:pPr algn="l"/>
            <a:r>
              <a:rPr lang="en-US" sz="2300" b="1" dirty="0"/>
              <a:t>Library</a:t>
            </a:r>
            <a:r>
              <a:rPr lang="en-US" sz="2300" dirty="0"/>
              <a:t> – Universally flexible </a:t>
            </a:r>
            <a:r>
              <a:rPr lang="en-US" sz="2300" b="1" dirty="0"/>
              <a:t>view</a:t>
            </a:r>
            <a:r>
              <a:rPr lang="en-US" sz="2300" dirty="0"/>
              <a:t> oriented library (</a:t>
            </a:r>
            <a:r>
              <a:rPr lang="en-US" sz="2300" i="1" dirty="0"/>
              <a:t>“UI as a function”</a:t>
            </a:r>
            <a:r>
              <a:rPr lang="en-US" sz="2300" dirty="0"/>
              <a:t>)</a:t>
            </a:r>
          </a:p>
          <a:p>
            <a:pPr algn="l"/>
            <a:endParaRPr lang="en-US" sz="1000" dirty="0"/>
          </a:p>
          <a:p>
            <a:r>
              <a:rPr lang="en-US" sz="2300" i="1" dirty="0"/>
              <a:t>With great flexibility comes great responsibility</a:t>
            </a:r>
          </a:p>
        </p:txBody>
      </p:sp>
    </p:spTree>
    <p:extLst>
      <p:ext uri="{BB962C8B-B14F-4D97-AF65-F5344CB8AC3E}">
        <p14:creationId xmlns:p14="http://schemas.microsoft.com/office/powerpoint/2010/main" val="19292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COMPONENT DESIGN</a:t>
            </a:r>
            <a:endParaRPr lang="en-US" dirty="0"/>
          </a:p>
        </p:txBody>
      </p:sp>
    </p:spTree>
    <p:extLst>
      <p:ext uri="{BB962C8B-B14F-4D97-AF65-F5344CB8AC3E}">
        <p14:creationId xmlns:p14="http://schemas.microsoft.com/office/powerpoint/2010/main" val="765475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492286"/>
            <a:ext cx="11152909" cy="5032375"/>
          </a:xfrm>
          <a:solidFill>
            <a:schemeClr val="bg1"/>
          </a:solidFill>
        </p:spPr>
        <p:txBody>
          <a:bodyPr>
            <a:normAutofit/>
          </a:bodyPr>
          <a:lstStyle/>
          <a:p>
            <a:r>
              <a:rPr lang="nl-BE" b="1" dirty="0"/>
              <a:t>Component</a:t>
            </a:r>
          </a:p>
          <a:p>
            <a:pPr lvl="1"/>
            <a:r>
              <a:rPr lang="nl-BE" dirty="0" err="1"/>
              <a:t>Chunks</a:t>
            </a:r>
            <a:r>
              <a:rPr lang="nl-BE" dirty="0"/>
              <a:t> of HTML </a:t>
            </a:r>
            <a:r>
              <a:rPr lang="nl-BE" dirty="0" err="1"/>
              <a:t>and</a:t>
            </a:r>
            <a:r>
              <a:rPr lang="nl-BE" dirty="0"/>
              <a:t> javascript </a:t>
            </a:r>
            <a:r>
              <a:rPr lang="nl-BE" dirty="0" err="1"/>
              <a:t>that</a:t>
            </a:r>
            <a:r>
              <a:rPr lang="nl-BE" dirty="0"/>
              <a:t> have a </a:t>
            </a:r>
            <a:r>
              <a:rPr lang="nl-BE" dirty="0" err="1"/>
              <a:t>responsibility</a:t>
            </a:r>
            <a:endParaRPr lang="nl-BE" dirty="0"/>
          </a:p>
          <a:p>
            <a:pPr lvl="1"/>
            <a:r>
              <a:rPr lang="nl-BE" dirty="0"/>
              <a:t>Even </a:t>
            </a:r>
            <a:r>
              <a:rPr lang="nl-BE" dirty="0" err="1"/>
              <a:t>the</a:t>
            </a:r>
            <a:r>
              <a:rPr lang="nl-BE" dirty="0"/>
              <a:t> </a:t>
            </a:r>
            <a:r>
              <a:rPr lang="nl-BE" dirty="0" err="1"/>
              <a:t>application</a:t>
            </a:r>
            <a:r>
              <a:rPr lang="nl-BE" dirty="0"/>
              <a:t> is a component</a:t>
            </a:r>
          </a:p>
          <a:p>
            <a:pPr lvl="1"/>
            <a:r>
              <a:rPr lang="nl-BE" dirty="0" err="1"/>
              <a:t>Represented</a:t>
            </a:r>
            <a:r>
              <a:rPr lang="nl-BE" dirty="0"/>
              <a:t> </a:t>
            </a:r>
            <a:r>
              <a:rPr lang="nl-BE" dirty="0" err="1"/>
              <a:t>by</a:t>
            </a:r>
            <a:r>
              <a:rPr lang="nl-BE" dirty="0"/>
              <a:t> a typescript class</a:t>
            </a:r>
          </a:p>
          <a:p>
            <a:pPr marL="457200" lvl="1" indent="0">
              <a:buNone/>
            </a:pPr>
            <a:endParaRPr lang="nl-BE" dirty="0"/>
          </a:p>
          <a:p>
            <a:r>
              <a:rPr lang="en-US" b="1" dirty="0"/>
              <a:t>Two-way data binding</a:t>
            </a:r>
            <a:r>
              <a:rPr lang="en-US" dirty="0"/>
              <a:t> </a:t>
            </a:r>
            <a:endParaRPr lang="nl-BE" dirty="0"/>
          </a:p>
          <a:p>
            <a:pPr lvl="1"/>
            <a:r>
              <a:rPr lang="nl-BE" dirty="0"/>
              <a:t>Pass data through </a:t>
            </a:r>
            <a:r>
              <a:rPr lang="nl-BE" b="1" dirty="0"/>
              <a:t>inputs</a:t>
            </a:r>
          </a:p>
          <a:p>
            <a:pPr lvl="1"/>
            <a:r>
              <a:rPr lang="nl-BE" dirty="0"/>
              <a:t>Child-components notify parent-components </a:t>
            </a:r>
            <a:r>
              <a:rPr lang="nl-BE" dirty="0" err="1"/>
              <a:t>through</a:t>
            </a:r>
            <a:r>
              <a:rPr lang="nl-BE" dirty="0"/>
              <a:t> </a:t>
            </a:r>
            <a:r>
              <a:rPr lang="nl-BE" b="1" dirty="0" err="1"/>
              <a:t>outputs</a:t>
            </a:r>
            <a:endParaRPr lang="nl-BE" b="1" dirty="0"/>
          </a:p>
          <a:p>
            <a:pPr lvl="1"/>
            <a:endParaRPr lang="nl-BE" dirty="0"/>
          </a:p>
          <a:p>
            <a:r>
              <a:rPr lang="nl-BE" b="1" dirty="0"/>
              <a:t>Communication</a:t>
            </a:r>
          </a:p>
          <a:p>
            <a:pPr lvl="1"/>
            <a:r>
              <a:rPr lang="nl-BE" dirty="0"/>
              <a:t>Components only communicate with their direct parent,</a:t>
            </a:r>
            <a:br>
              <a:rPr lang="nl-BE" dirty="0"/>
            </a:br>
            <a:r>
              <a:rPr lang="nl-BE" dirty="0"/>
              <a:t>and always in the same direction</a:t>
            </a:r>
          </a:p>
          <a:p>
            <a:pPr lvl="1"/>
            <a:endParaRPr lang="nl-BE" dirty="0"/>
          </a:p>
          <a:p>
            <a:pPr lvl="1"/>
            <a:endParaRPr lang="nl-BE" dirty="0"/>
          </a:p>
          <a:p>
            <a:pPr marL="457200" lvl="1" indent="0">
              <a:buNone/>
            </a:pPr>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32</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Tree>
    <p:extLst>
      <p:ext uri="{BB962C8B-B14F-4D97-AF65-F5344CB8AC3E}">
        <p14:creationId xmlns:p14="http://schemas.microsoft.com/office/powerpoint/2010/main" val="399389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33</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
        <p:nvSpPr>
          <p:cNvPr id="8" name="Content Placeholder 7">
            <a:extLst>
              <a:ext uri="{FF2B5EF4-FFF2-40B4-BE49-F238E27FC236}">
                <a16:creationId xmlns:a16="http://schemas.microsoft.com/office/drawing/2014/main" id="{A3D5FEC2-F0F0-4C39-9B8B-684E18D4309C}"/>
              </a:ext>
            </a:extLst>
          </p:cNvPr>
          <p:cNvSpPr>
            <a:spLocks noGrp="1"/>
          </p:cNvSpPr>
          <p:nvPr>
            <p:ph idx="1"/>
          </p:nvPr>
        </p:nvSpPr>
        <p:spPr/>
        <p:txBody>
          <a:bodyPr/>
          <a:lstStyle/>
          <a:p>
            <a:endParaRPr lang="nl-BE"/>
          </a:p>
        </p:txBody>
      </p:sp>
      <p:pic>
        <p:nvPicPr>
          <p:cNvPr id="9" name="Picture 8">
            <a:extLst>
              <a:ext uri="{FF2B5EF4-FFF2-40B4-BE49-F238E27FC236}">
                <a16:creationId xmlns:a16="http://schemas.microsoft.com/office/drawing/2014/main" id="{A0D59239-37A6-49B4-999D-8FA5C2B21CD0}"/>
              </a:ext>
            </a:extLst>
          </p:cNvPr>
          <p:cNvPicPr>
            <a:picLocks noChangeAspect="1"/>
          </p:cNvPicPr>
          <p:nvPr/>
        </p:nvPicPr>
        <p:blipFill rotWithShape="1">
          <a:blip r:embed="rId3"/>
          <a:srcRect l="710" t="2673" r="805" b="2502"/>
          <a:stretch/>
        </p:blipFill>
        <p:spPr>
          <a:xfrm>
            <a:off x="838200" y="1546224"/>
            <a:ext cx="10568739" cy="5175250"/>
          </a:xfrm>
          <a:prstGeom prst="rect">
            <a:avLst/>
          </a:prstGeom>
        </p:spPr>
      </p:pic>
    </p:spTree>
    <p:extLst>
      <p:ext uri="{BB962C8B-B14F-4D97-AF65-F5344CB8AC3E}">
        <p14:creationId xmlns:p14="http://schemas.microsoft.com/office/powerpoint/2010/main" val="3700837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Benefits of component design</a:t>
            </a:r>
          </a:p>
        </p:txBody>
      </p:sp>
      <p:sp>
        <p:nvSpPr>
          <p:cNvPr id="3" name="Content Placeholder 2"/>
          <p:cNvSpPr>
            <a:spLocks noGrp="1"/>
          </p:cNvSpPr>
          <p:nvPr>
            <p:ph idx="1"/>
          </p:nvPr>
        </p:nvSpPr>
        <p:spPr/>
        <p:txBody>
          <a:bodyPr/>
          <a:lstStyle/>
          <a:p>
            <a:r>
              <a:rPr lang="nl-BE" dirty="0" err="1"/>
              <a:t>Decrease</a:t>
            </a:r>
            <a:r>
              <a:rPr lang="nl-BE" dirty="0"/>
              <a:t> </a:t>
            </a:r>
            <a:r>
              <a:rPr lang="nl-BE" dirty="0" err="1"/>
              <a:t>complexity</a:t>
            </a:r>
            <a:endParaRPr lang="nl-BE" dirty="0"/>
          </a:p>
          <a:p>
            <a:r>
              <a:rPr lang="nl-BE" dirty="0" err="1"/>
              <a:t>Increase</a:t>
            </a:r>
            <a:r>
              <a:rPr lang="nl-BE" dirty="0"/>
              <a:t> </a:t>
            </a:r>
            <a:r>
              <a:rPr lang="nl-BE" dirty="0" err="1"/>
              <a:t>maintainability</a:t>
            </a:r>
            <a:endParaRPr lang="nl-BE" dirty="0"/>
          </a:p>
          <a:p>
            <a:r>
              <a:rPr lang="nl-BE" dirty="0"/>
              <a:t>Single </a:t>
            </a:r>
            <a:r>
              <a:rPr lang="nl-BE" dirty="0" err="1"/>
              <a:t>responsibility</a:t>
            </a:r>
            <a:r>
              <a:rPr lang="nl-BE" dirty="0"/>
              <a:t> (</a:t>
            </a:r>
            <a:r>
              <a:rPr lang="nl-BE" dirty="0" err="1"/>
              <a:t>SoC</a:t>
            </a:r>
            <a:r>
              <a:rPr lang="nl-BE" dirty="0"/>
              <a:t>)</a:t>
            </a:r>
          </a:p>
          <a:p>
            <a:r>
              <a:rPr lang="nl-BE" dirty="0" err="1"/>
              <a:t>Reusability</a:t>
            </a:r>
            <a:endParaRPr lang="nl-BE" dirty="0"/>
          </a:p>
          <a:p>
            <a:r>
              <a:rPr lang="nl-BE" dirty="0" err="1"/>
              <a:t>Testability</a:t>
            </a:r>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34</a:t>
            </a:fld>
            <a:endParaRPr lang="en-US"/>
          </a:p>
        </p:txBody>
      </p:sp>
      <p:pic>
        <p:nvPicPr>
          <p:cNvPr id="2050" name="Picture 2" descr="Afbeeldingsresultaat voor benef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2" y="1825625"/>
            <a:ext cx="6000748" cy="294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Tree>
    <p:extLst>
      <p:ext uri="{BB962C8B-B14F-4D97-AF65-F5344CB8AC3E}">
        <p14:creationId xmlns:p14="http://schemas.microsoft.com/office/powerpoint/2010/main" val="2054411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
        <p:nvSpPr>
          <p:cNvPr id="2" name="Rectangle 1"/>
          <p:cNvSpPr/>
          <p:nvPr/>
        </p:nvSpPr>
        <p:spPr>
          <a:xfrm>
            <a:off x="288236" y="805070"/>
            <a:ext cx="11620560" cy="5744817"/>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1</a:t>
            </a:r>
          </a:p>
        </p:txBody>
      </p:sp>
      <p:sp>
        <p:nvSpPr>
          <p:cNvPr id="4" name="Rectangle 3"/>
          <p:cNvSpPr/>
          <p:nvPr/>
        </p:nvSpPr>
        <p:spPr>
          <a:xfrm>
            <a:off x="7901609" y="3462131"/>
            <a:ext cx="3170582" cy="3087756"/>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2</a:t>
            </a:r>
          </a:p>
        </p:txBody>
      </p:sp>
      <p:sp>
        <p:nvSpPr>
          <p:cNvPr id="6" name="Rectangle 5"/>
          <p:cNvSpPr/>
          <p:nvPr/>
        </p:nvSpPr>
        <p:spPr>
          <a:xfrm>
            <a:off x="7901609" y="3995532"/>
            <a:ext cx="3170582" cy="655982"/>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4800" dirty="0">
                <a:solidFill>
                  <a:srgbClr val="FF0000"/>
                </a:solidFill>
              </a:rPr>
              <a:t>3</a:t>
            </a:r>
            <a:endParaRPr lang="nl-BE" dirty="0">
              <a:solidFill>
                <a:srgbClr val="FF0000"/>
              </a:solidFill>
            </a:endParaRPr>
          </a:p>
        </p:txBody>
      </p:sp>
      <p:sp>
        <p:nvSpPr>
          <p:cNvPr id="7" name="Rectangle 6"/>
          <p:cNvSpPr/>
          <p:nvPr/>
        </p:nvSpPr>
        <p:spPr>
          <a:xfrm>
            <a:off x="7901609" y="3995533"/>
            <a:ext cx="824948"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4</a:t>
            </a:r>
            <a:endParaRPr lang="nl-BE" dirty="0">
              <a:solidFill>
                <a:srgbClr val="FF0000"/>
              </a:solidFill>
            </a:endParaRPr>
          </a:p>
        </p:txBody>
      </p:sp>
      <p:sp>
        <p:nvSpPr>
          <p:cNvPr id="8" name="Rectangle 7"/>
          <p:cNvSpPr/>
          <p:nvPr/>
        </p:nvSpPr>
        <p:spPr>
          <a:xfrm>
            <a:off x="8726557" y="3995531"/>
            <a:ext cx="2345634"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5</a:t>
            </a:r>
            <a:endParaRPr lang="nl-BE" dirty="0">
              <a:solidFill>
                <a:srgbClr val="FF0000"/>
              </a:solidFill>
            </a:endParaRPr>
          </a:p>
        </p:txBody>
      </p:sp>
    </p:spTree>
    <p:extLst>
      <p:ext uri="{BB962C8B-B14F-4D97-AF65-F5344CB8AC3E}">
        <p14:creationId xmlns:p14="http://schemas.microsoft.com/office/powerpoint/2010/main" val="3193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VUE.JS</a:t>
            </a:r>
            <a:endParaRPr lang="en-US" dirty="0"/>
          </a:p>
        </p:txBody>
      </p:sp>
    </p:spTree>
    <p:extLst>
      <p:ext uri="{BB962C8B-B14F-4D97-AF65-F5344CB8AC3E}">
        <p14:creationId xmlns:p14="http://schemas.microsoft.com/office/powerpoint/2010/main" val="452904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38</a:t>
            </a:fld>
            <a:endParaRPr lang="en-US" dirty="0"/>
          </a:p>
        </p:txBody>
      </p:sp>
      <p:pic>
        <p:nvPicPr>
          <p:cNvPr id="7" name="Picture 6">
            <a:extLst>
              <a:ext uri="{FF2B5EF4-FFF2-40B4-BE49-F238E27FC236}">
                <a16:creationId xmlns:a16="http://schemas.microsoft.com/office/drawing/2014/main" id="{2B19E518-3D52-4E5E-8912-BA8CC2FA144C}"/>
              </a:ext>
            </a:extLst>
          </p:cNvPr>
          <p:cNvPicPr>
            <a:picLocks noChangeAspect="1"/>
          </p:cNvPicPr>
          <p:nvPr/>
        </p:nvPicPr>
        <p:blipFill>
          <a:blip r:embed="rId3"/>
          <a:stretch>
            <a:fillRect/>
          </a:stretch>
        </p:blipFill>
        <p:spPr>
          <a:xfrm>
            <a:off x="5722340" y="182562"/>
            <a:ext cx="5075351" cy="6356350"/>
          </a:xfrm>
          <a:prstGeom prst="rect">
            <a:avLst/>
          </a:prstGeom>
        </p:spPr>
      </p:pic>
      <p:pic>
        <p:nvPicPr>
          <p:cNvPr id="9" name="Picture 8">
            <a:extLst>
              <a:ext uri="{FF2B5EF4-FFF2-40B4-BE49-F238E27FC236}">
                <a16:creationId xmlns:a16="http://schemas.microsoft.com/office/drawing/2014/main" id="{1EB414CC-8F8B-43B8-863F-2E833C75B601}"/>
              </a:ext>
            </a:extLst>
          </p:cNvPr>
          <p:cNvPicPr>
            <a:picLocks noChangeAspect="1"/>
          </p:cNvPicPr>
          <p:nvPr/>
        </p:nvPicPr>
        <p:blipFill>
          <a:blip r:embed="rId4"/>
          <a:stretch>
            <a:fillRect/>
          </a:stretch>
        </p:blipFill>
        <p:spPr>
          <a:xfrm>
            <a:off x="894766" y="2133600"/>
            <a:ext cx="2667000" cy="2590800"/>
          </a:xfrm>
          <a:prstGeom prst="rect">
            <a:avLst/>
          </a:prstGeom>
        </p:spPr>
      </p:pic>
      <p:cxnSp>
        <p:nvCxnSpPr>
          <p:cNvPr id="12" name="Straight Arrow Connector 11">
            <a:extLst>
              <a:ext uri="{FF2B5EF4-FFF2-40B4-BE49-F238E27FC236}">
                <a16:creationId xmlns:a16="http://schemas.microsoft.com/office/drawing/2014/main" id="{D33BA6F7-7505-4750-98EE-BD14F894093C}"/>
              </a:ext>
            </a:extLst>
          </p:cNvPr>
          <p:cNvCxnSpPr/>
          <p:nvPr/>
        </p:nvCxnSpPr>
        <p:spPr>
          <a:xfrm flipV="1">
            <a:off x="2317072" y="1100831"/>
            <a:ext cx="3213716" cy="141155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3F5DD674-F872-4997-B8BA-4021478A214C}"/>
              </a:ext>
            </a:extLst>
          </p:cNvPr>
          <p:cNvCxnSpPr>
            <a:cxnSpLocks/>
          </p:cNvCxnSpPr>
          <p:nvPr/>
        </p:nvCxnSpPr>
        <p:spPr>
          <a:xfrm>
            <a:off x="2303741" y="3360737"/>
            <a:ext cx="3227047"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B630CBE6-5C1E-4EF5-AE1C-F855F349FC0D}"/>
              </a:ext>
            </a:extLst>
          </p:cNvPr>
          <p:cNvCxnSpPr>
            <a:cxnSpLocks/>
          </p:cNvCxnSpPr>
          <p:nvPr/>
        </p:nvCxnSpPr>
        <p:spPr>
          <a:xfrm>
            <a:off x="2228266" y="4256389"/>
            <a:ext cx="3364666" cy="150078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8526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39</a:t>
            </a:fld>
            <a:endParaRPr lang="en-US" dirty="0"/>
          </a:p>
        </p:txBody>
      </p:sp>
      <p:pic>
        <p:nvPicPr>
          <p:cNvPr id="3" name="Picture 2">
            <a:extLst>
              <a:ext uri="{FF2B5EF4-FFF2-40B4-BE49-F238E27FC236}">
                <a16:creationId xmlns:a16="http://schemas.microsoft.com/office/drawing/2014/main" id="{9D8E6C02-A9FF-4613-B4DF-89800E9085E2}"/>
              </a:ext>
            </a:extLst>
          </p:cNvPr>
          <p:cNvPicPr>
            <a:picLocks noChangeAspect="1"/>
          </p:cNvPicPr>
          <p:nvPr/>
        </p:nvPicPr>
        <p:blipFill>
          <a:blip r:embed="rId3"/>
          <a:stretch>
            <a:fillRect/>
          </a:stretch>
        </p:blipFill>
        <p:spPr>
          <a:xfrm>
            <a:off x="2538829" y="953100"/>
            <a:ext cx="6972300" cy="4543425"/>
          </a:xfrm>
          <a:prstGeom prst="rect">
            <a:avLst/>
          </a:prstGeom>
        </p:spPr>
      </p:pic>
    </p:spTree>
    <p:extLst>
      <p:ext uri="{BB962C8B-B14F-4D97-AF65-F5344CB8AC3E}">
        <p14:creationId xmlns:p14="http://schemas.microsoft.com/office/powerpoint/2010/main" val="1269607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8810" y="270643"/>
            <a:ext cx="10515600" cy="1325563"/>
          </a:xfrm>
        </p:spPr>
        <p:txBody>
          <a:bodyPr/>
          <a:lstStyle/>
          <a:p>
            <a:r>
              <a:rPr lang="en-US" dirty="0"/>
              <a:t>Front End Experience</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a:t>
            </a:fld>
            <a:endParaRPr lang="en-US"/>
          </a:p>
        </p:txBody>
      </p:sp>
    </p:spTree>
    <p:extLst>
      <p:ext uri="{BB962C8B-B14F-4D97-AF65-F5344CB8AC3E}">
        <p14:creationId xmlns:p14="http://schemas.microsoft.com/office/powerpoint/2010/main" val="1507920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DEBUGGING</a:t>
            </a:r>
            <a:endParaRPr lang="en-US" dirty="0"/>
          </a:p>
        </p:txBody>
      </p:sp>
    </p:spTree>
    <p:extLst>
      <p:ext uri="{BB962C8B-B14F-4D97-AF65-F5344CB8AC3E}">
        <p14:creationId xmlns:p14="http://schemas.microsoft.com/office/powerpoint/2010/main" val="4224963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41</a:t>
            </a:fld>
            <a:endParaRPr lang="en-US"/>
          </a:p>
        </p:txBody>
      </p:sp>
      <p:sp>
        <p:nvSpPr>
          <p:cNvPr id="6" name="Title 5">
            <a:extLst>
              <a:ext uri="{FF2B5EF4-FFF2-40B4-BE49-F238E27FC236}">
                <a16:creationId xmlns:a16="http://schemas.microsoft.com/office/drawing/2014/main" id="{30987500-D0CB-49D2-8148-8CEE1B1D7D79}"/>
              </a:ext>
            </a:extLst>
          </p:cNvPr>
          <p:cNvSpPr>
            <a:spLocks noGrp="1"/>
          </p:cNvSpPr>
          <p:nvPr>
            <p:ph type="title"/>
          </p:nvPr>
        </p:nvSpPr>
        <p:spPr/>
        <p:txBody>
          <a:bodyPr/>
          <a:lstStyle/>
          <a:p>
            <a:endParaRPr lang="nl-BE"/>
          </a:p>
        </p:txBody>
      </p:sp>
      <p:pic>
        <p:nvPicPr>
          <p:cNvPr id="12" name="Picture 11">
            <a:extLst>
              <a:ext uri="{FF2B5EF4-FFF2-40B4-BE49-F238E27FC236}">
                <a16:creationId xmlns:a16="http://schemas.microsoft.com/office/drawing/2014/main" id="{2AEEDDC5-2CD8-4F07-95E6-F76AC9F069D8}"/>
              </a:ext>
            </a:extLst>
          </p:cNvPr>
          <p:cNvPicPr>
            <a:picLocks noChangeAspect="1"/>
          </p:cNvPicPr>
          <p:nvPr/>
        </p:nvPicPr>
        <p:blipFill rotWithShape="1">
          <a:blip r:embed="rId3"/>
          <a:srcRect b="19908"/>
          <a:stretch/>
        </p:blipFill>
        <p:spPr>
          <a:xfrm>
            <a:off x="2715292" y="0"/>
            <a:ext cx="6333017" cy="6867790"/>
          </a:xfrm>
          <a:prstGeom prst="rect">
            <a:avLst/>
          </a:prstGeom>
        </p:spPr>
      </p:pic>
    </p:spTree>
    <p:extLst>
      <p:ext uri="{BB962C8B-B14F-4D97-AF65-F5344CB8AC3E}">
        <p14:creationId xmlns:p14="http://schemas.microsoft.com/office/powerpoint/2010/main" val="2030754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567555" y="5787736"/>
            <a:ext cx="1444336" cy="933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nl-BE" dirty="0"/>
              <a:t>Chrome </a:t>
            </a:r>
            <a:r>
              <a:rPr lang="nl-BE" dirty="0" err="1"/>
              <a:t>Dev</a:t>
            </a:r>
            <a:r>
              <a:rPr lang="nl-BE" dirty="0"/>
              <a:t> Tools</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42</a:t>
            </a:fld>
            <a:endParaRPr lang="en-US"/>
          </a:p>
        </p:txBody>
      </p:sp>
      <p:sp>
        <p:nvSpPr>
          <p:cNvPr id="8" name="Rectangle 7"/>
          <p:cNvSpPr/>
          <p:nvPr/>
        </p:nvSpPr>
        <p:spPr>
          <a:xfrm>
            <a:off x="6910721" y="787678"/>
            <a:ext cx="5205079" cy="461665"/>
          </a:xfrm>
          <a:prstGeom prst="rect">
            <a:avLst/>
          </a:prstGeom>
        </p:spPr>
        <p:txBody>
          <a:bodyPr wrap="none">
            <a:spAutoFit/>
          </a:bodyPr>
          <a:lstStyle/>
          <a:p>
            <a:r>
              <a:rPr lang="nl-BE" sz="2400" u="sng" dirty="0">
                <a:hlinkClick r:id="rId3"/>
              </a:rPr>
              <a:t>https://developer.chrome.com/devtools</a:t>
            </a:r>
            <a:endParaRPr lang="nl-BE" sz="2400" u="sng" dirty="0"/>
          </a:p>
        </p:txBody>
      </p:sp>
      <p:pic>
        <p:nvPicPr>
          <p:cNvPr id="11" name="Picture 10"/>
          <p:cNvPicPr>
            <a:picLocks noChangeAspect="1"/>
          </p:cNvPicPr>
          <p:nvPr/>
        </p:nvPicPr>
        <p:blipFill>
          <a:blip r:embed="rId4"/>
          <a:stretch>
            <a:fillRect/>
          </a:stretch>
        </p:blipFill>
        <p:spPr>
          <a:xfrm>
            <a:off x="880566" y="1408676"/>
            <a:ext cx="10447257" cy="5449324"/>
          </a:xfrm>
          <a:prstGeom prst="rect">
            <a:avLst/>
          </a:prstGeom>
        </p:spPr>
      </p:pic>
    </p:spTree>
    <p:extLst>
      <p:ext uri="{BB962C8B-B14F-4D97-AF65-F5344CB8AC3E}">
        <p14:creationId xmlns:p14="http://schemas.microsoft.com/office/powerpoint/2010/main" val="2253559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ADF8-5023-4936-9204-5BD2ACD09490}"/>
              </a:ext>
            </a:extLst>
          </p:cNvPr>
          <p:cNvSpPr>
            <a:spLocks noGrp="1"/>
          </p:cNvSpPr>
          <p:nvPr>
            <p:ph type="title"/>
          </p:nvPr>
        </p:nvSpPr>
        <p:spPr/>
        <p:txBody>
          <a:bodyPr/>
          <a:lstStyle/>
          <a:p>
            <a:r>
              <a:rPr lang="nl-BE" dirty="0"/>
              <a:t>Vue </a:t>
            </a:r>
            <a:r>
              <a:rPr lang="nl-BE" dirty="0" err="1"/>
              <a:t>dev</a:t>
            </a:r>
            <a:r>
              <a:rPr lang="nl-BE" dirty="0"/>
              <a:t> tools</a:t>
            </a:r>
          </a:p>
        </p:txBody>
      </p:sp>
      <p:sp>
        <p:nvSpPr>
          <p:cNvPr id="3" name="Content Placeholder 2">
            <a:extLst>
              <a:ext uri="{FF2B5EF4-FFF2-40B4-BE49-F238E27FC236}">
                <a16:creationId xmlns:a16="http://schemas.microsoft.com/office/drawing/2014/main" id="{3689F8AB-1A60-4603-9B1F-FA83AC440D85}"/>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3F54E558-4BAC-4E2F-BEE6-06E9BB967BC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19F3B5C0-8269-41F9-88D8-2B599F0DF7F5}"/>
              </a:ext>
            </a:extLst>
          </p:cNvPr>
          <p:cNvSpPr>
            <a:spLocks noGrp="1"/>
          </p:cNvSpPr>
          <p:nvPr>
            <p:ph type="sldNum" sz="quarter" idx="12"/>
          </p:nvPr>
        </p:nvSpPr>
        <p:spPr/>
        <p:txBody>
          <a:bodyPr/>
          <a:lstStyle/>
          <a:p>
            <a:fld id="{D41FD555-2F82-9747-928C-A3E63261FF2A}" type="slidenum">
              <a:rPr lang="en-US" smtClean="0"/>
              <a:t>43</a:t>
            </a:fld>
            <a:endParaRPr lang="en-US"/>
          </a:p>
        </p:txBody>
      </p:sp>
    </p:spTree>
    <p:extLst>
      <p:ext uri="{BB962C8B-B14F-4D97-AF65-F5344CB8AC3E}">
        <p14:creationId xmlns:p14="http://schemas.microsoft.com/office/powerpoint/2010/main" val="2597098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EXAMPLE PROJECT</a:t>
            </a:r>
            <a:endParaRPr lang="en-US" dirty="0"/>
          </a:p>
        </p:txBody>
      </p:sp>
    </p:spTree>
    <p:extLst>
      <p:ext uri="{BB962C8B-B14F-4D97-AF65-F5344CB8AC3E}">
        <p14:creationId xmlns:p14="http://schemas.microsoft.com/office/powerpoint/2010/main" val="2487433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19851-7C19-49AC-8094-33D50253E1F7}"/>
              </a:ext>
            </a:extLst>
          </p:cNvPr>
          <p:cNvSpPr>
            <a:spLocks noGrp="1"/>
          </p:cNvSpPr>
          <p:nvPr>
            <p:ph type="title"/>
          </p:nvPr>
        </p:nvSpPr>
        <p:spPr/>
        <p:txBody>
          <a:bodyPr/>
          <a:lstStyle/>
          <a:p>
            <a:r>
              <a:rPr lang="nl-BE" dirty="0"/>
              <a:t>Demo</a:t>
            </a:r>
          </a:p>
        </p:txBody>
      </p:sp>
      <p:sp>
        <p:nvSpPr>
          <p:cNvPr id="3" name="Content Placeholder 2">
            <a:extLst>
              <a:ext uri="{FF2B5EF4-FFF2-40B4-BE49-F238E27FC236}">
                <a16:creationId xmlns:a16="http://schemas.microsoft.com/office/drawing/2014/main" id="{8BCBA9C8-6B9D-4C6C-AD06-6FA775A41B61}"/>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9E18D052-B29B-441D-83CD-6BAD8F1AD876}"/>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BC91788-001E-43D5-B81E-D95C0267E1B4}"/>
              </a:ext>
            </a:extLst>
          </p:cNvPr>
          <p:cNvSpPr>
            <a:spLocks noGrp="1"/>
          </p:cNvSpPr>
          <p:nvPr>
            <p:ph type="sldNum" sz="quarter" idx="12"/>
          </p:nvPr>
        </p:nvSpPr>
        <p:spPr/>
        <p:txBody>
          <a:bodyPr/>
          <a:lstStyle/>
          <a:p>
            <a:fld id="{D41FD555-2F82-9747-928C-A3E63261FF2A}" type="slidenum">
              <a:rPr lang="en-US" smtClean="0"/>
              <a:t>45</a:t>
            </a:fld>
            <a:endParaRPr lang="en-US"/>
          </a:p>
        </p:txBody>
      </p:sp>
    </p:spTree>
    <p:extLst>
      <p:ext uri="{BB962C8B-B14F-4D97-AF65-F5344CB8AC3E}">
        <p14:creationId xmlns:p14="http://schemas.microsoft.com/office/powerpoint/2010/main" val="2289234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AD77-2E5F-4A46-910A-DDC78878C8A1}"/>
              </a:ext>
            </a:extLst>
          </p:cNvPr>
          <p:cNvSpPr>
            <a:spLocks noGrp="1"/>
          </p:cNvSpPr>
          <p:nvPr>
            <p:ph type="title"/>
          </p:nvPr>
        </p:nvSpPr>
        <p:spPr/>
        <p:txBody>
          <a:bodyPr/>
          <a:lstStyle/>
          <a:p>
            <a:r>
              <a:rPr lang="nl-BE" dirty="0" err="1"/>
              <a:t>Mockups</a:t>
            </a:r>
            <a:endParaRPr lang="nl-BE" dirty="0"/>
          </a:p>
        </p:txBody>
      </p:sp>
      <p:sp>
        <p:nvSpPr>
          <p:cNvPr id="4" name="Footer Placeholder 3">
            <a:extLst>
              <a:ext uri="{FF2B5EF4-FFF2-40B4-BE49-F238E27FC236}">
                <a16:creationId xmlns:a16="http://schemas.microsoft.com/office/drawing/2014/main" id="{C98A9270-4E59-4C2C-86B3-E700E85ED1EF}"/>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0AD3B082-A4DA-4CC1-8ED0-C70746E2423A}"/>
              </a:ext>
            </a:extLst>
          </p:cNvPr>
          <p:cNvSpPr>
            <a:spLocks noGrp="1"/>
          </p:cNvSpPr>
          <p:nvPr>
            <p:ph type="sldNum" sz="quarter" idx="12"/>
          </p:nvPr>
        </p:nvSpPr>
        <p:spPr/>
        <p:txBody>
          <a:bodyPr/>
          <a:lstStyle/>
          <a:p>
            <a:fld id="{D41FD555-2F82-9747-928C-A3E63261FF2A}" type="slidenum">
              <a:rPr lang="en-US" smtClean="0"/>
              <a:t>46</a:t>
            </a:fld>
            <a:endParaRPr lang="en-US"/>
          </a:p>
        </p:txBody>
      </p:sp>
      <p:pic>
        <p:nvPicPr>
          <p:cNvPr id="3074" name="Picture 1" descr="image001">
            <a:extLst>
              <a:ext uri="{FF2B5EF4-FFF2-40B4-BE49-F238E27FC236}">
                <a16:creationId xmlns:a16="http://schemas.microsoft.com/office/drawing/2014/main" id="{F9724574-61F8-47E9-80B4-085E8BE4C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772" y="1523110"/>
            <a:ext cx="8328456" cy="483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225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6A12-9805-4D9F-873F-F767323F1B69}"/>
              </a:ext>
            </a:extLst>
          </p:cNvPr>
          <p:cNvSpPr>
            <a:spLocks noGrp="1"/>
          </p:cNvSpPr>
          <p:nvPr>
            <p:ph type="title"/>
          </p:nvPr>
        </p:nvSpPr>
        <p:spPr/>
        <p:txBody>
          <a:bodyPr/>
          <a:lstStyle/>
          <a:p>
            <a:r>
              <a:rPr lang="nl-BE" dirty="0" err="1"/>
              <a:t>Implementation</a:t>
            </a:r>
            <a:endParaRPr lang="nl-BE" dirty="0"/>
          </a:p>
        </p:txBody>
      </p:sp>
      <p:sp>
        <p:nvSpPr>
          <p:cNvPr id="4" name="Footer Placeholder 3">
            <a:extLst>
              <a:ext uri="{FF2B5EF4-FFF2-40B4-BE49-F238E27FC236}">
                <a16:creationId xmlns:a16="http://schemas.microsoft.com/office/drawing/2014/main" id="{DFBE700B-8317-4B42-999A-A93EB93BB72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6700EF-96AD-4D9F-979B-DBEDE61C5178}"/>
              </a:ext>
            </a:extLst>
          </p:cNvPr>
          <p:cNvSpPr>
            <a:spLocks noGrp="1"/>
          </p:cNvSpPr>
          <p:nvPr>
            <p:ph type="sldNum" sz="quarter" idx="12"/>
          </p:nvPr>
        </p:nvSpPr>
        <p:spPr/>
        <p:txBody>
          <a:bodyPr/>
          <a:lstStyle/>
          <a:p>
            <a:fld id="{D41FD555-2F82-9747-928C-A3E63261FF2A}" type="slidenum">
              <a:rPr lang="en-US" smtClean="0"/>
              <a:t>47</a:t>
            </a:fld>
            <a:endParaRPr lang="en-US"/>
          </a:p>
        </p:txBody>
      </p:sp>
      <p:pic>
        <p:nvPicPr>
          <p:cNvPr id="2050" name="Picture 2" descr="image002">
            <a:extLst>
              <a:ext uri="{FF2B5EF4-FFF2-40B4-BE49-F238E27FC236}">
                <a16:creationId xmlns:a16="http://schemas.microsoft.com/office/drawing/2014/main" id="{514A158D-022F-4E47-A588-7E94E6E53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729" y="1459684"/>
            <a:ext cx="9320542" cy="458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583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LET’S BUILD AN APP</a:t>
            </a:r>
            <a:endParaRPr lang="en-US" dirty="0"/>
          </a:p>
        </p:txBody>
      </p:sp>
    </p:spTree>
    <p:extLst>
      <p:ext uri="{BB962C8B-B14F-4D97-AF65-F5344CB8AC3E}">
        <p14:creationId xmlns:p14="http://schemas.microsoft.com/office/powerpoint/2010/main" val="972076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3456810-9C6A-4B28-A26B-4B643363D2FB}"/>
              </a:ext>
            </a:extLst>
          </p:cNvPr>
          <p:cNvSpPr txBox="1"/>
          <p:nvPr/>
        </p:nvSpPr>
        <p:spPr>
          <a:xfrm>
            <a:off x="838200" y="248660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fetch</a:t>
            </a:r>
          </a:p>
        </p:txBody>
      </p:sp>
      <p:sp>
        <p:nvSpPr>
          <p:cNvPr id="10" name="TextBox 9">
            <a:extLst>
              <a:ext uri="{FF2B5EF4-FFF2-40B4-BE49-F238E27FC236}">
                <a16:creationId xmlns:a16="http://schemas.microsoft.com/office/drawing/2014/main" id="{87B983E8-9AAC-4B50-9275-D2941F11B74D}"/>
              </a:ext>
            </a:extLst>
          </p:cNvPr>
          <p:cNvSpPr txBox="1"/>
          <p:nvPr/>
        </p:nvSpPr>
        <p:spPr>
          <a:xfrm>
            <a:off x="838200" y="3126926"/>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checkout &lt;branch&gt;</a:t>
            </a:r>
          </a:p>
        </p:txBody>
      </p:sp>
      <p:sp>
        <p:nvSpPr>
          <p:cNvPr id="11" name="Title 5">
            <a:extLst>
              <a:ext uri="{FF2B5EF4-FFF2-40B4-BE49-F238E27FC236}">
                <a16:creationId xmlns:a16="http://schemas.microsoft.com/office/drawing/2014/main" id="{4C1BECF9-9CED-4C0E-9746-3F0D3A2A400C}"/>
              </a:ext>
            </a:extLst>
          </p:cNvPr>
          <p:cNvSpPr>
            <a:spLocks noGrp="1"/>
          </p:cNvSpPr>
          <p:nvPr>
            <p:ph type="title"/>
          </p:nvPr>
        </p:nvSpPr>
        <p:spPr>
          <a:xfrm>
            <a:off x="838200" y="365125"/>
            <a:ext cx="10515600" cy="1325563"/>
          </a:xfrm>
        </p:spPr>
        <p:txBody>
          <a:bodyPr/>
          <a:lstStyle/>
          <a:p>
            <a:r>
              <a:rPr lang="nl-BE" dirty="0"/>
              <a:t>Git</a:t>
            </a:r>
          </a:p>
        </p:txBody>
      </p:sp>
      <p:sp>
        <p:nvSpPr>
          <p:cNvPr id="13" name="TextBox 12">
            <a:extLst>
              <a:ext uri="{FF2B5EF4-FFF2-40B4-BE49-F238E27FC236}">
                <a16:creationId xmlns:a16="http://schemas.microsoft.com/office/drawing/2014/main" id="{3D4CF07B-CAF9-47A7-9EBB-ACFBFFFC6FEB}"/>
              </a:ext>
            </a:extLst>
          </p:cNvPr>
          <p:cNvSpPr txBox="1"/>
          <p:nvPr/>
        </p:nvSpPr>
        <p:spPr>
          <a:xfrm>
            <a:off x="838200" y="376725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add &lt;change&gt;</a:t>
            </a:r>
          </a:p>
        </p:txBody>
      </p:sp>
      <p:sp>
        <p:nvSpPr>
          <p:cNvPr id="14" name="TextBox 13">
            <a:extLst>
              <a:ext uri="{FF2B5EF4-FFF2-40B4-BE49-F238E27FC236}">
                <a16:creationId xmlns:a16="http://schemas.microsoft.com/office/drawing/2014/main" id="{381678CD-7549-47C4-AB91-87A1E524A8D4}"/>
              </a:ext>
            </a:extLst>
          </p:cNvPr>
          <p:cNvSpPr txBox="1"/>
          <p:nvPr/>
        </p:nvSpPr>
        <p:spPr>
          <a:xfrm>
            <a:off x="838200" y="4421475"/>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commit –m “&lt;message&gt;”</a:t>
            </a:r>
          </a:p>
        </p:txBody>
      </p:sp>
      <p:sp>
        <p:nvSpPr>
          <p:cNvPr id="15" name="TextBox 14">
            <a:extLst>
              <a:ext uri="{FF2B5EF4-FFF2-40B4-BE49-F238E27FC236}">
                <a16:creationId xmlns:a16="http://schemas.microsoft.com/office/drawing/2014/main" id="{92FFE57E-C2DD-42E2-B5A6-ED7C8B60F531}"/>
              </a:ext>
            </a:extLst>
          </p:cNvPr>
          <p:cNvSpPr txBox="1"/>
          <p:nvPr/>
        </p:nvSpPr>
        <p:spPr>
          <a:xfrm>
            <a:off x="838200" y="1844682"/>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&lt;</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repo</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&gt;</a:t>
            </a:r>
          </a:p>
        </p:txBody>
      </p:sp>
    </p:spTree>
    <p:extLst>
      <p:ext uri="{BB962C8B-B14F-4D97-AF65-F5344CB8AC3E}">
        <p14:creationId xmlns:p14="http://schemas.microsoft.com/office/powerpoint/2010/main" val="177651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1FD555-2F82-9747-928C-A3E63261FF2A}" type="slidenum">
              <a:rPr lang="en-US" smtClean="0"/>
              <a:t>5</a:t>
            </a:fld>
            <a:endParaRPr lang="en-US"/>
          </a:p>
        </p:txBody>
      </p:sp>
      <p:pic>
        <p:nvPicPr>
          <p:cNvPr id="6" name="Picture 5">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1827" y="397100"/>
            <a:ext cx="4570173" cy="6460900"/>
          </a:xfrm>
          <a:prstGeom prst="rect">
            <a:avLst/>
          </a:prstGeom>
          <a:ln>
            <a:noFill/>
          </a:ln>
          <a:effectLst/>
        </p:spPr>
      </p:pic>
      <p:sp>
        <p:nvSpPr>
          <p:cNvPr id="7" name="Title 1">
            <a:extLst>
              <a:ext uri="{FF2B5EF4-FFF2-40B4-BE49-F238E27FC236}">
                <a16:creationId xmlns:a16="http://schemas.microsoft.com/office/drawing/2014/main" id="{3539D67F-A8F1-4A5E-A885-96759B3225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Experience Approach</a:t>
            </a:r>
          </a:p>
        </p:txBody>
      </p:sp>
    </p:spTree>
    <p:extLst>
      <p:ext uri="{BB962C8B-B14F-4D97-AF65-F5344CB8AC3E}">
        <p14:creationId xmlns:p14="http://schemas.microsoft.com/office/powerpoint/2010/main" val="1078545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p:cNvSpPr txBox="1"/>
          <p:nvPr/>
        </p:nvSpPr>
        <p:spPr>
          <a:xfrm>
            <a:off x="638747" y="1348983"/>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lvl="0">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lang="nl-BE" sz="2400" dirty="0">
                <a:solidFill>
                  <a:prstClr val="white">
                    <a:lumMod val="75000"/>
                  </a:prstClr>
                </a:solidFill>
                <a:latin typeface="Consolas" panose="020B0609020204030204" pitchFamily="49" charset="0"/>
              </a:rPr>
              <a:t>https://github.com/AE-nv/TA-Fundamentals-FEE-2019.git</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91613332-77EA-4C5F-9F6D-6285B9185F1D}"/>
              </a:ext>
            </a:extLst>
          </p:cNvPr>
          <p:cNvSpPr txBox="1"/>
          <p:nvPr/>
        </p:nvSpPr>
        <p:spPr>
          <a:xfrm>
            <a:off x="647904" y="4136177"/>
            <a:ext cx="1079454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i</a:t>
            </a:r>
          </a:p>
        </p:txBody>
      </p:sp>
      <p:sp>
        <p:nvSpPr>
          <p:cNvPr id="12" name="TextBox 11">
            <a:extLst>
              <a:ext uri="{FF2B5EF4-FFF2-40B4-BE49-F238E27FC236}">
                <a16:creationId xmlns:a16="http://schemas.microsoft.com/office/drawing/2014/main" id="{32982401-E7AC-4D63-9B06-BA4AA4A78165}"/>
              </a:ext>
            </a:extLst>
          </p:cNvPr>
          <p:cNvSpPr txBox="1"/>
          <p:nvPr/>
        </p:nvSpPr>
        <p:spPr>
          <a:xfrm>
            <a:off x="647905" y="4831125"/>
            <a:ext cx="10794543"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run serve</a:t>
            </a:r>
          </a:p>
        </p:txBody>
      </p:sp>
      <p:sp>
        <p:nvSpPr>
          <p:cNvPr id="2" name="Rectangle 1">
            <a:extLst>
              <a:ext uri="{FF2B5EF4-FFF2-40B4-BE49-F238E27FC236}">
                <a16:creationId xmlns:a16="http://schemas.microsoft.com/office/drawing/2014/main" id="{C05D5F7E-9508-4AE4-A8BE-A0F6C3830399}"/>
              </a:ext>
            </a:extLst>
          </p:cNvPr>
          <p:cNvSpPr/>
          <p:nvPr/>
        </p:nvSpPr>
        <p:spPr>
          <a:xfrm>
            <a:off x="647905" y="5466124"/>
            <a:ext cx="3701334" cy="5890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nl-BE" sz="2400" b="1" i="0" u="none" strike="noStrike" kern="1200" cap="none" spc="0" normalizeH="0" baseline="0" noProof="0" dirty="0">
                <a:ln>
                  <a:noFill/>
                </a:ln>
                <a:solidFill>
                  <a:prstClr val="white"/>
                </a:solidFill>
                <a:effectLst/>
                <a:uLnTx/>
                <a:uFillTx/>
                <a:latin typeface="Calibri" panose="020F0502020204030204"/>
                <a:ea typeface="+mn-ea"/>
                <a:cs typeface="+mn-cs"/>
              </a:rPr>
              <a:t>Go to http://localhost:8080</a:t>
            </a:r>
          </a:p>
        </p:txBody>
      </p:sp>
      <p:sp>
        <p:nvSpPr>
          <p:cNvPr id="14" name="TextBox 13">
            <a:extLst>
              <a:ext uri="{FF2B5EF4-FFF2-40B4-BE49-F238E27FC236}">
                <a16:creationId xmlns:a16="http://schemas.microsoft.com/office/drawing/2014/main" id="{78FC4E37-4424-4CE2-A139-8BBBC333BA3E}"/>
              </a:ext>
            </a:extLst>
          </p:cNvPr>
          <p:cNvSpPr txBox="1"/>
          <p:nvPr/>
        </p:nvSpPr>
        <p:spPr>
          <a:xfrm>
            <a:off x="643325" y="653253"/>
            <a:ext cx="10799122"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install</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-g @vue/cli </a:t>
            </a:r>
          </a:p>
        </p:txBody>
      </p:sp>
      <p:sp>
        <p:nvSpPr>
          <p:cNvPr id="15" name="TextBox 14">
            <a:extLst>
              <a:ext uri="{FF2B5EF4-FFF2-40B4-BE49-F238E27FC236}">
                <a16:creationId xmlns:a16="http://schemas.microsoft.com/office/drawing/2014/main" id="{681A3057-E194-4994-93C5-9149CA432662}"/>
              </a:ext>
            </a:extLst>
          </p:cNvPr>
          <p:cNvSpPr txBox="1"/>
          <p:nvPr/>
        </p:nvSpPr>
        <p:spPr>
          <a:xfrm>
            <a:off x="638747" y="2734535"/>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checkout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bike-</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quest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/exercise-1</a:t>
            </a:r>
          </a:p>
        </p:txBody>
      </p:sp>
      <p:sp>
        <p:nvSpPr>
          <p:cNvPr id="10" name="TextBox 9">
            <a:extLst>
              <a:ext uri="{FF2B5EF4-FFF2-40B4-BE49-F238E27FC236}">
                <a16:creationId xmlns:a16="http://schemas.microsoft.com/office/drawing/2014/main" id="{E67A9983-0042-4200-A384-67D0715092E1}"/>
              </a:ext>
            </a:extLst>
          </p:cNvPr>
          <p:cNvSpPr txBox="1"/>
          <p:nvPr/>
        </p:nvSpPr>
        <p:spPr>
          <a:xfrm>
            <a:off x="638747" y="2038805"/>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lvl="0">
              <a:defRPr/>
            </a:pPr>
            <a:r>
              <a:rPr lang="nl-BE" sz="2400" dirty="0">
                <a:solidFill>
                  <a:prstClr val="white">
                    <a:lumMod val="75000"/>
                  </a:prstClr>
                </a:solidFill>
                <a:latin typeface="Consolas" panose="020B0609020204030204" pitchFamily="49" charset="0"/>
              </a:rPr>
              <a:t>c</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d </a:t>
            </a:r>
            <a:r>
              <a:rPr lang="nl-BE" sz="2400" dirty="0">
                <a:solidFill>
                  <a:prstClr val="white">
                    <a:lumMod val="75000"/>
                  </a:prstClr>
                </a:solidFill>
                <a:latin typeface="Consolas" panose="020B0609020204030204" pitchFamily="49" charset="0"/>
              </a:rPr>
              <a:t>TA-Fundamentals-FEE-2019</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
        <p:nvSpPr>
          <p:cNvPr id="11" name="TextBox 10">
            <a:extLst>
              <a:ext uri="{FF2B5EF4-FFF2-40B4-BE49-F238E27FC236}">
                <a16:creationId xmlns:a16="http://schemas.microsoft.com/office/drawing/2014/main" id="{1E02F368-BC37-4547-80E9-DAE832DCEF14}"/>
              </a:ext>
            </a:extLst>
          </p:cNvPr>
          <p:cNvSpPr txBox="1"/>
          <p:nvPr/>
        </p:nvSpPr>
        <p:spPr>
          <a:xfrm>
            <a:off x="638747" y="3435146"/>
            <a:ext cx="1079454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400" dirty="0">
                <a:solidFill>
                  <a:prstClr val="white">
                    <a:lumMod val="75000"/>
                  </a:prstClr>
                </a:solidFill>
                <a:latin typeface="Consolas" panose="020B0609020204030204" pitchFamily="49" charset="0"/>
              </a:rPr>
              <a:t>c</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d karma-</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village</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781856709"/>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textarea</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input in </a:t>
            </a:r>
            <a:r>
              <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rPr>
              <a:t>v-card</a:t>
            </a:r>
          </a:p>
        </p:txBody>
      </p:sp>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Tree>
    <p:extLst>
      <p:ext uri="{BB962C8B-B14F-4D97-AF65-F5344CB8AC3E}">
        <p14:creationId xmlns:p14="http://schemas.microsoft.com/office/powerpoint/2010/main" val="1123697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818E1CA8-7B54-4F20-A066-BD5A3C226FAA}"/>
              </a:ext>
            </a:extLst>
          </p:cNvPr>
          <p:cNvPicPr>
            <a:picLocks noChangeAspect="1"/>
          </p:cNvPicPr>
          <p:nvPr/>
        </p:nvPicPr>
        <p:blipFill>
          <a:blip r:embed="rId3"/>
          <a:stretch>
            <a:fillRect/>
          </a:stretch>
        </p:blipFill>
        <p:spPr>
          <a:xfrm>
            <a:off x="478380" y="3801499"/>
            <a:ext cx="5426111" cy="2114228"/>
          </a:xfrm>
          <a:prstGeom prst="rect">
            <a:avLst/>
          </a:prstGeom>
        </p:spPr>
      </p:pic>
      <p:pic>
        <p:nvPicPr>
          <p:cNvPr id="10" name="Picture 9">
            <a:extLst>
              <a:ext uri="{FF2B5EF4-FFF2-40B4-BE49-F238E27FC236}">
                <a16:creationId xmlns:a16="http://schemas.microsoft.com/office/drawing/2014/main" id="{3F8A699C-D00E-448C-9B74-BB57222806AF}"/>
              </a:ext>
            </a:extLst>
          </p:cNvPr>
          <p:cNvPicPr>
            <a:picLocks noChangeAspect="1"/>
          </p:cNvPicPr>
          <p:nvPr/>
        </p:nvPicPr>
        <p:blipFill>
          <a:blip r:embed="rId4"/>
          <a:stretch>
            <a:fillRect/>
          </a:stretch>
        </p:blipFill>
        <p:spPr>
          <a:xfrm>
            <a:off x="478380" y="942273"/>
            <a:ext cx="11240865" cy="2418603"/>
          </a:xfrm>
          <a:prstGeom prst="rect">
            <a:avLst/>
          </a:prstGeom>
        </p:spPr>
      </p:pic>
    </p:spTree>
    <p:extLst>
      <p:ext uri="{BB962C8B-B14F-4D97-AF65-F5344CB8AC3E}">
        <p14:creationId xmlns:p14="http://schemas.microsoft.com/office/powerpoint/2010/main" val="1673835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btn</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schemeClr val="bg1"/>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all</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responses in list</a:t>
            </a:r>
          </a:p>
        </p:txBody>
      </p:sp>
    </p:spTree>
    <p:extLst>
      <p:ext uri="{BB962C8B-B14F-4D97-AF65-F5344CB8AC3E}">
        <p14:creationId xmlns:p14="http://schemas.microsoft.com/office/powerpoint/2010/main" val="247241345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EEA19F9-A4B6-48CA-B006-4FCE6B9DCD1D}"/>
              </a:ext>
            </a:extLst>
          </p:cNvPr>
          <p:cNvPicPr>
            <a:picLocks noChangeAspect="1"/>
          </p:cNvPicPr>
          <p:nvPr/>
        </p:nvPicPr>
        <p:blipFill>
          <a:blip r:embed="rId3"/>
          <a:stretch>
            <a:fillRect/>
          </a:stretch>
        </p:blipFill>
        <p:spPr>
          <a:xfrm>
            <a:off x="488185" y="850612"/>
            <a:ext cx="11184925" cy="2702816"/>
          </a:xfrm>
          <a:prstGeom prst="rect">
            <a:avLst/>
          </a:prstGeom>
        </p:spPr>
      </p:pic>
    </p:spTree>
    <p:extLst>
      <p:ext uri="{BB962C8B-B14F-4D97-AF65-F5344CB8AC3E}">
        <p14:creationId xmlns:p14="http://schemas.microsoft.com/office/powerpoint/2010/main" val="1008290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A3D480C7-9690-4503-998D-87A50EE69058}"/>
              </a:ext>
            </a:extLst>
          </p:cNvPr>
          <p:cNvPicPr>
            <a:picLocks noChangeAspect="1"/>
          </p:cNvPicPr>
          <p:nvPr/>
        </p:nvPicPr>
        <p:blipFill>
          <a:blip r:embed="rId3"/>
          <a:stretch>
            <a:fillRect/>
          </a:stretch>
        </p:blipFill>
        <p:spPr>
          <a:xfrm>
            <a:off x="488184" y="1061318"/>
            <a:ext cx="5515357" cy="3475957"/>
          </a:xfrm>
          <a:prstGeom prst="rect">
            <a:avLst/>
          </a:prstGeom>
        </p:spPr>
      </p:pic>
    </p:spTree>
    <p:extLst>
      <p:ext uri="{BB962C8B-B14F-4D97-AF65-F5344CB8AC3E}">
        <p14:creationId xmlns:p14="http://schemas.microsoft.com/office/powerpoint/2010/main" val="3959966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words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pedals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saddle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wheels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74055525"/>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DB0C389C-E9DC-4B15-A2AA-02748A5EA09A}"/>
              </a:ext>
            </a:extLst>
          </p:cNvPr>
          <p:cNvPicPr>
            <a:picLocks noChangeAspect="1"/>
          </p:cNvPicPr>
          <p:nvPr/>
        </p:nvPicPr>
        <p:blipFill>
          <a:blip r:embed="rId3"/>
          <a:stretch>
            <a:fillRect/>
          </a:stretch>
        </p:blipFill>
        <p:spPr>
          <a:xfrm>
            <a:off x="494636" y="1052211"/>
            <a:ext cx="11194375" cy="2512792"/>
          </a:xfrm>
          <a:prstGeom prst="rect">
            <a:avLst/>
          </a:prstGeom>
        </p:spPr>
      </p:pic>
    </p:spTree>
    <p:extLst>
      <p:ext uri="{BB962C8B-B14F-4D97-AF65-F5344CB8AC3E}">
        <p14:creationId xmlns:p14="http://schemas.microsoft.com/office/powerpoint/2010/main" val="3098432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Move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-area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TextAreaBox</a:t>
            </a:r>
            <a:r>
              <a:rPr lang="nl-BE" sz="2800" b="1" dirty="0">
                <a:solidFill>
                  <a:prstClr val="white"/>
                </a:solidFill>
                <a:latin typeface="Calibri Light" panose="020F0302020204030204"/>
              </a:rPr>
              <a:t>.</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vue</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Emit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parent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t>
            </a:r>
            <a:r>
              <a:rPr lang="nl-BE" sz="2800" b="1" dirty="0">
                <a:solidFill>
                  <a:prstClr val="white"/>
                </a:solidFill>
                <a:latin typeface="Calibri Light" panose="020F0302020204030204"/>
              </a:rPr>
              <a:t>-area-box</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BikeQuest.vue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241018000"/>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r="1999" b="76185"/>
          <a:stretch/>
        </p:blipFill>
        <p:spPr>
          <a:xfrm>
            <a:off x="388991" y="1093767"/>
            <a:ext cx="11186531" cy="1973524"/>
          </a:xfrm>
          <a:prstGeom prst="rect">
            <a:avLst/>
          </a:prstGeom>
        </p:spPr>
      </p:pic>
    </p:spTree>
    <p:extLst>
      <p:ext uri="{BB962C8B-B14F-4D97-AF65-F5344CB8AC3E}">
        <p14:creationId xmlns:p14="http://schemas.microsoft.com/office/powerpoint/2010/main" val="275911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193993" y="4634662"/>
            <a:ext cx="5920946" cy="1533071"/>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5348" y="2026944"/>
            <a:ext cx="3022643" cy="3013605"/>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438" y="128389"/>
            <a:ext cx="8251793" cy="4641088"/>
          </a:xfrm>
          <a:prstGeom prst="rect">
            <a:avLst/>
          </a:prstGeom>
        </p:spPr>
      </p:pic>
      <p:sp>
        <p:nvSpPr>
          <p:cNvPr id="11" name="TextBox 10"/>
          <p:cNvSpPr txBox="1"/>
          <p:nvPr/>
        </p:nvSpPr>
        <p:spPr>
          <a:xfrm>
            <a:off x="290599" y="2174874"/>
            <a:ext cx="3012141" cy="1003814"/>
          </a:xfrm>
          <a:prstGeom prst="rect">
            <a:avLst/>
          </a:prstGeom>
          <a:noFill/>
        </p:spPr>
        <p:txBody>
          <a:bodyPr vert="horz" wrap="square" lIns="91440" tIns="45720" rIns="91440" bIns="45720" rtlCol="0" anchor="ctr">
            <a:normAutofit/>
          </a:bodyPr>
          <a:lstStyle/>
          <a:p>
            <a:pPr algn="ctr"/>
            <a:r>
              <a:rPr lang="en-US" sz="2500" dirty="0">
                <a:solidFill>
                  <a:srgbClr val="EE7200"/>
                </a:solidFill>
                <a:latin typeface="cookies&amp;milk" charset="0"/>
                <a:ea typeface="cookies&amp;milk" charset="0"/>
                <a:cs typeface="cookies&amp;milk" charset="0"/>
              </a:rPr>
              <a:t>Team composition and reinforcement</a:t>
            </a:r>
            <a:endParaRPr lang="en-US" sz="2500" spc="100" dirty="0">
              <a:solidFill>
                <a:srgbClr val="EE7200"/>
              </a:solidFill>
              <a:latin typeface="cookies&amp;milk" charset="0"/>
              <a:ea typeface="cookies&amp;milk" charset="0"/>
              <a:cs typeface="cookies&amp;milk" charset="0"/>
            </a:endParaRPr>
          </a:p>
        </p:txBody>
      </p:sp>
      <p:sp>
        <p:nvSpPr>
          <p:cNvPr id="12" name="TextBox 11"/>
          <p:cNvSpPr txBox="1"/>
          <p:nvPr/>
        </p:nvSpPr>
        <p:spPr>
          <a:xfrm>
            <a:off x="4393676" y="5040549"/>
            <a:ext cx="5696636" cy="1416743"/>
          </a:xfrm>
          <a:prstGeom prst="rect">
            <a:avLst/>
          </a:prstGeom>
          <a:noFill/>
        </p:spPr>
        <p:txBody>
          <a:bodyPr vert="horz" wrap="square" lIns="91440" tIns="45720" rIns="91440" bIns="45720" rtlCol="0" anchor="ctr">
            <a:normAutofit/>
          </a:bodyPr>
          <a:lstStyle/>
          <a:p>
            <a:pPr algn="l">
              <a:spcAft>
                <a:spcPts val="600"/>
              </a:spcAft>
            </a:pPr>
            <a:r>
              <a:rPr lang="en-US" sz="2000" spc="100" dirty="0">
                <a:latin typeface="Mindmonkey" charset="0"/>
                <a:ea typeface="Mindmonkey" charset="0"/>
                <a:cs typeface="Mindmonkey" charset="0"/>
              </a:rPr>
              <a:t>User Story Workshops, User </a:t>
            </a:r>
            <a:r>
              <a:rPr lang="en-US" sz="2400" spc="100" dirty="0">
                <a:latin typeface="Mindmonkey" charset="0"/>
                <a:ea typeface="Mindmonkey" charset="0"/>
                <a:cs typeface="Mindmonkey" charset="0"/>
              </a:rPr>
              <a:t>Research</a:t>
            </a:r>
            <a:r>
              <a:rPr lang="en-US" sz="2000" spc="100" dirty="0">
                <a:latin typeface="Mindmonkey" charset="0"/>
                <a:ea typeface="Mindmonkey" charset="0"/>
                <a:cs typeface="Mindmonkey" charset="0"/>
              </a:rPr>
              <a:t> UX &amp; UI design</a:t>
            </a:r>
          </a:p>
          <a:p>
            <a:pPr algn="l">
              <a:spcAft>
                <a:spcPts val="600"/>
              </a:spcAft>
            </a:pPr>
            <a:r>
              <a:rPr lang="en-US" sz="2000" spc="100" dirty="0">
                <a:latin typeface="Mindmonkey" charset="0"/>
                <a:ea typeface="Mindmonkey" charset="0"/>
                <a:cs typeface="Mindmonkey" charset="0"/>
              </a:rPr>
              <a:t>Frequent Demos, Capture &amp; Process User Feedback, Go 2 Market</a:t>
            </a:r>
          </a:p>
          <a:p>
            <a:pPr algn="l">
              <a:spcAft>
                <a:spcPts val="600"/>
              </a:spcAft>
            </a:pPr>
            <a:endParaRPr lang="en-US" sz="2000" spc="100" dirty="0">
              <a:latin typeface="Mindmonkey" charset="0"/>
              <a:ea typeface="Mindmonkey" charset="0"/>
              <a:cs typeface="Mindmonkey" charset="0"/>
            </a:endParaRPr>
          </a:p>
        </p:txBody>
      </p:sp>
      <p:sp>
        <p:nvSpPr>
          <p:cNvPr id="14" name="TextBox 13"/>
          <p:cNvSpPr txBox="1"/>
          <p:nvPr/>
        </p:nvSpPr>
        <p:spPr>
          <a:xfrm>
            <a:off x="366062" y="2963054"/>
            <a:ext cx="2861215" cy="2005617"/>
          </a:xfrm>
          <a:prstGeom prst="rect">
            <a:avLst/>
          </a:prstGeom>
          <a:noFill/>
        </p:spPr>
        <p:txBody>
          <a:bodyPr vert="horz" wrap="square" lIns="91440" tIns="45720" rIns="91440" bIns="45720" rtlCol="0" anchor="ctr">
            <a:normAutofit/>
          </a:bodyPr>
          <a:lstStyle/>
          <a:p>
            <a:pPr algn="ctr">
              <a:spcAft>
                <a:spcPts val="600"/>
              </a:spcAft>
            </a:pPr>
            <a:r>
              <a:rPr lang="en-US" sz="2000" spc="100" dirty="0">
                <a:latin typeface="Mindmonkey" charset="0"/>
                <a:ea typeface="Mindmonkey" charset="0"/>
                <a:cs typeface="Mindmonkey" charset="0"/>
              </a:rPr>
              <a:t>Assessment, Coaching, Training</a:t>
            </a:r>
          </a:p>
          <a:p>
            <a:pPr algn="ctr">
              <a:spcAft>
                <a:spcPts val="600"/>
              </a:spcAft>
            </a:pPr>
            <a:endParaRPr lang="en-US" sz="2000" spc="100" dirty="0">
              <a:latin typeface="Mindmonkey" charset="0"/>
              <a:ea typeface="Mindmonkey" charset="0"/>
              <a:cs typeface="Mindmonkey" charset="0"/>
            </a:endParaRPr>
          </a:p>
          <a:p>
            <a:pPr algn="ctr">
              <a:spcAft>
                <a:spcPts val="600"/>
              </a:spcAft>
            </a:pPr>
            <a:r>
              <a:rPr lang="en-US" sz="2000" spc="100" dirty="0">
                <a:latin typeface="Mindmonkey" charset="0"/>
                <a:ea typeface="Mindmonkey" charset="0"/>
                <a:cs typeface="Mindmonkey" charset="0"/>
              </a:rPr>
              <a:t>Agile Mixed Teams of Business, UX and Technical Experts</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126" y="3996613"/>
            <a:ext cx="525798" cy="451858"/>
          </a:xfrm>
          <a:prstGeom prst="rect">
            <a:avLst/>
          </a:prstGeom>
          <a:noFill/>
        </p:spPr>
      </p:pic>
      <p:sp>
        <p:nvSpPr>
          <p:cNvPr id="15" name="TextBox 14"/>
          <p:cNvSpPr txBox="1"/>
          <p:nvPr/>
        </p:nvSpPr>
        <p:spPr>
          <a:xfrm>
            <a:off x="6124985" y="4712097"/>
            <a:ext cx="2651760" cy="476440"/>
          </a:xfrm>
          <a:prstGeom prst="rect">
            <a:avLst/>
          </a:prstGeom>
          <a:noFill/>
        </p:spPr>
        <p:txBody>
          <a:bodyPr vert="horz" wrap="square" lIns="91440" tIns="45720" rIns="91440" bIns="45720" rtlCol="0" anchor="ctr">
            <a:normAutofit/>
          </a:bodyPr>
          <a:lstStyle/>
          <a:p>
            <a:pPr algn="l"/>
            <a:r>
              <a:rPr lang="en-US" sz="2500" dirty="0">
                <a:solidFill>
                  <a:srgbClr val="EE7200"/>
                </a:solidFill>
                <a:latin typeface="cookies&amp;milk" charset="0"/>
                <a:ea typeface="cookies&amp;milk" charset="0"/>
                <a:cs typeface="cookies&amp;milk" charset="0"/>
              </a:rPr>
              <a:t>End to end delivery</a:t>
            </a:r>
            <a:endParaRPr lang="en-US" sz="2500" spc="100" dirty="0">
              <a:solidFill>
                <a:srgbClr val="EE7200"/>
              </a:solidFill>
              <a:latin typeface="cookies&amp;milk" charset="0"/>
              <a:ea typeface="cookies&amp;milk" charset="0"/>
              <a:cs typeface="cookies&amp;milk"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79894">
            <a:off x="7788376" y="2941183"/>
            <a:ext cx="525798" cy="451858"/>
          </a:xfrm>
          <a:prstGeom prst="rect">
            <a:avLst/>
          </a:prstGeom>
          <a:noFill/>
        </p:spPr>
      </p:pic>
      <p:sp>
        <p:nvSpPr>
          <p:cNvPr id="8" name="Freeform: Shape 7"/>
          <p:cNvSpPr/>
          <p:nvPr/>
        </p:nvSpPr>
        <p:spPr>
          <a:xfrm>
            <a:off x="3380421" y="4212904"/>
            <a:ext cx="1989438" cy="298488"/>
          </a:xfrm>
          <a:custGeom>
            <a:avLst/>
            <a:gdLst>
              <a:gd name="connsiteX0" fmla="*/ 0 w 1989438"/>
              <a:gd name="connsiteY0" fmla="*/ 172995 h 298488"/>
              <a:gd name="connsiteX1" fmla="*/ 914400 w 1989438"/>
              <a:gd name="connsiteY1" fmla="*/ 296562 h 298488"/>
              <a:gd name="connsiteX2" fmla="*/ 1729946 w 1989438"/>
              <a:gd name="connsiteY2" fmla="*/ 86497 h 298488"/>
              <a:gd name="connsiteX3" fmla="*/ 1989438 w 1989438"/>
              <a:gd name="connsiteY3" fmla="*/ 0 h 298488"/>
            </a:gdLst>
            <a:ahLst/>
            <a:cxnLst>
              <a:cxn ang="0">
                <a:pos x="connsiteX0" y="connsiteY0"/>
              </a:cxn>
              <a:cxn ang="0">
                <a:pos x="connsiteX1" y="connsiteY1"/>
              </a:cxn>
              <a:cxn ang="0">
                <a:pos x="connsiteX2" y="connsiteY2"/>
              </a:cxn>
              <a:cxn ang="0">
                <a:pos x="connsiteX3" y="connsiteY3"/>
              </a:cxn>
            </a:cxnLst>
            <a:rect l="l" t="t" r="r" b="b"/>
            <a:pathLst>
              <a:path w="1989438" h="298488">
                <a:moveTo>
                  <a:pt x="0" y="172995"/>
                </a:moveTo>
                <a:cubicBezTo>
                  <a:pt x="313038" y="241986"/>
                  <a:pt x="626076" y="310978"/>
                  <a:pt x="914400" y="296562"/>
                </a:cubicBezTo>
                <a:cubicBezTo>
                  <a:pt x="1202724" y="282146"/>
                  <a:pt x="1550773" y="135924"/>
                  <a:pt x="1729946" y="86497"/>
                </a:cubicBezTo>
                <a:cubicBezTo>
                  <a:pt x="1909119" y="37070"/>
                  <a:pt x="1949278" y="18535"/>
                  <a:pt x="1989438" y="0"/>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reeform: Shape 8"/>
          <p:cNvSpPr/>
          <p:nvPr/>
        </p:nvSpPr>
        <p:spPr>
          <a:xfrm>
            <a:off x="7692929" y="3174937"/>
            <a:ext cx="357878" cy="1359243"/>
          </a:xfrm>
          <a:custGeom>
            <a:avLst/>
            <a:gdLst>
              <a:gd name="connsiteX0" fmla="*/ 345989 w 357878"/>
              <a:gd name="connsiteY0" fmla="*/ 0 h 1359243"/>
              <a:gd name="connsiteX1" fmla="*/ 345989 w 357878"/>
              <a:gd name="connsiteY1" fmla="*/ 543697 h 1359243"/>
              <a:gd name="connsiteX2" fmla="*/ 222422 w 357878"/>
              <a:gd name="connsiteY2" fmla="*/ 1112108 h 1359243"/>
              <a:gd name="connsiteX3" fmla="*/ 0 w 357878"/>
              <a:gd name="connsiteY3" fmla="*/ 1359243 h 1359243"/>
            </a:gdLst>
            <a:ahLst/>
            <a:cxnLst>
              <a:cxn ang="0">
                <a:pos x="connsiteX0" y="connsiteY0"/>
              </a:cxn>
              <a:cxn ang="0">
                <a:pos x="connsiteX1" y="connsiteY1"/>
              </a:cxn>
              <a:cxn ang="0">
                <a:pos x="connsiteX2" y="connsiteY2"/>
              </a:cxn>
              <a:cxn ang="0">
                <a:pos x="connsiteX3" y="connsiteY3"/>
              </a:cxn>
            </a:cxnLst>
            <a:rect l="l" t="t" r="r" b="b"/>
            <a:pathLst>
              <a:path w="357878" h="1359243">
                <a:moveTo>
                  <a:pt x="345989" y="0"/>
                </a:moveTo>
                <a:cubicBezTo>
                  <a:pt x="356286" y="179173"/>
                  <a:pt x="366583" y="358346"/>
                  <a:pt x="345989" y="543697"/>
                </a:cubicBezTo>
                <a:cubicBezTo>
                  <a:pt x="325395" y="729048"/>
                  <a:pt x="280087" y="976184"/>
                  <a:pt x="222422" y="1112108"/>
                </a:cubicBezTo>
                <a:cubicBezTo>
                  <a:pt x="164757" y="1248032"/>
                  <a:pt x="82378" y="1303637"/>
                  <a:pt x="0" y="1359243"/>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46002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t="26754" r="14237"/>
          <a:stretch/>
        </p:blipFill>
        <p:spPr>
          <a:xfrm>
            <a:off x="558840" y="850612"/>
            <a:ext cx="8746109" cy="5422866"/>
          </a:xfrm>
          <a:prstGeom prst="rect">
            <a:avLst/>
          </a:prstGeom>
        </p:spPr>
      </p:pic>
    </p:spTree>
    <p:extLst>
      <p:ext uri="{BB962C8B-B14F-4D97-AF65-F5344CB8AC3E}">
        <p14:creationId xmlns:p14="http://schemas.microsoft.com/office/powerpoint/2010/main" val="25416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97D86003-7289-4543-8D14-384F772B312B}"/>
              </a:ext>
            </a:extLst>
          </p:cNvPr>
          <p:cNvPicPr>
            <a:picLocks noChangeAspect="1"/>
          </p:cNvPicPr>
          <p:nvPr/>
        </p:nvPicPr>
        <p:blipFill>
          <a:blip r:embed="rId3"/>
          <a:stretch>
            <a:fillRect/>
          </a:stretch>
        </p:blipFill>
        <p:spPr>
          <a:xfrm>
            <a:off x="470342" y="883742"/>
            <a:ext cx="10023073" cy="2207880"/>
          </a:xfrm>
          <a:prstGeom prst="rect">
            <a:avLst/>
          </a:prstGeom>
        </p:spPr>
      </p:pic>
      <p:pic>
        <p:nvPicPr>
          <p:cNvPr id="6" name="Picture 5">
            <a:extLst>
              <a:ext uri="{FF2B5EF4-FFF2-40B4-BE49-F238E27FC236}">
                <a16:creationId xmlns:a16="http://schemas.microsoft.com/office/drawing/2014/main" id="{E0FB0B46-A744-462F-93AA-D59873983671}"/>
              </a:ext>
            </a:extLst>
          </p:cNvPr>
          <p:cNvPicPr>
            <a:picLocks noChangeAspect="1"/>
          </p:cNvPicPr>
          <p:nvPr/>
        </p:nvPicPr>
        <p:blipFill>
          <a:blip r:embed="rId4"/>
          <a:stretch>
            <a:fillRect/>
          </a:stretch>
        </p:blipFill>
        <p:spPr>
          <a:xfrm>
            <a:off x="470342" y="5233031"/>
            <a:ext cx="4796139" cy="956949"/>
          </a:xfrm>
          <a:prstGeom prst="rect">
            <a:avLst/>
          </a:prstGeom>
        </p:spPr>
      </p:pic>
      <p:pic>
        <p:nvPicPr>
          <p:cNvPr id="7" name="Picture 6">
            <a:extLst>
              <a:ext uri="{FF2B5EF4-FFF2-40B4-BE49-F238E27FC236}">
                <a16:creationId xmlns:a16="http://schemas.microsoft.com/office/drawing/2014/main" id="{42F32211-AF72-4585-9A62-920EABB70723}"/>
              </a:ext>
            </a:extLst>
          </p:cNvPr>
          <p:cNvPicPr>
            <a:picLocks noChangeAspect="1"/>
          </p:cNvPicPr>
          <p:nvPr/>
        </p:nvPicPr>
        <p:blipFill>
          <a:blip r:embed="rId5"/>
          <a:stretch>
            <a:fillRect/>
          </a:stretch>
        </p:blipFill>
        <p:spPr>
          <a:xfrm>
            <a:off x="470342" y="3261678"/>
            <a:ext cx="7498562" cy="1804985"/>
          </a:xfrm>
          <a:prstGeom prst="rect">
            <a:avLst/>
          </a:prstGeom>
        </p:spPr>
      </p:pic>
    </p:spTree>
    <p:extLst>
      <p:ext uri="{BB962C8B-B14F-4D97-AF65-F5344CB8AC3E}">
        <p14:creationId xmlns:p14="http://schemas.microsoft.com/office/powerpoint/2010/main" val="2363238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-box-area</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Call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318118989"/>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967B201B-D8B8-4D1E-8E62-ADD8E56BA793}"/>
              </a:ext>
            </a:extLst>
          </p:cNvPr>
          <p:cNvPicPr>
            <a:picLocks noChangeAspect="1"/>
          </p:cNvPicPr>
          <p:nvPr/>
        </p:nvPicPr>
        <p:blipFill>
          <a:blip r:embed="rId3"/>
          <a:stretch>
            <a:fillRect/>
          </a:stretch>
        </p:blipFill>
        <p:spPr>
          <a:xfrm>
            <a:off x="638722" y="951566"/>
            <a:ext cx="8967150" cy="5217019"/>
          </a:xfrm>
          <a:prstGeom prst="rect">
            <a:avLst/>
          </a:prstGeom>
        </p:spPr>
      </p:pic>
    </p:spTree>
    <p:extLst>
      <p:ext uri="{BB962C8B-B14F-4D97-AF65-F5344CB8AC3E}">
        <p14:creationId xmlns:p14="http://schemas.microsoft.com/office/powerpoint/2010/main" val="2877959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11" name="Picture 10">
            <a:extLst>
              <a:ext uri="{FF2B5EF4-FFF2-40B4-BE49-F238E27FC236}">
                <a16:creationId xmlns:a16="http://schemas.microsoft.com/office/drawing/2014/main" id="{C26A1F78-A9E4-40E9-9CF6-50ABAF3B2D09}"/>
              </a:ext>
            </a:extLst>
          </p:cNvPr>
          <p:cNvPicPr>
            <a:picLocks noChangeAspect="1"/>
          </p:cNvPicPr>
          <p:nvPr/>
        </p:nvPicPr>
        <p:blipFill>
          <a:blip r:embed="rId3"/>
          <a:stretch>
            <a:fillRect/>
          </a:stretch>
        </p:blipFill>
        <p:spPr>
          <a:xfrm>
            <a:off x="604580" y="1067764"/>
            <a:ext cx="6868039" cy="3581192"/>
          </a:xfrm>
          <a:prstGeom prst="rect">
            <a:avLst/>
          </a:prstGeom>
        </p:spPr>
      </p:pic>
    </p:spTree>
    <p:extLst>
      <p:ext uri="{BB962C8B-B14F-4D97-AF65-F5344CB8AC3E}">
        <p14:creationId xmlns:p14="http://schemas.microsoft.com/office/powerpoint/2010/main" val="2620757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search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23127717"/>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CarSearchService.vue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FADE3010-266A-4B1D-BB29-03ACF7B89EE5}"/>
              </a:ext>
            </a:extLst>
          </p:cNvPr>
          <p:cNvPicPr>
            <a:picLocks noChangeAspect="1"/>
          </p:cNvPicPr>
          <p:nvPr/>
        </p:nvPicPr>
        <p:blipFill>
          <a:blip r:embed="rId3"/>
          <a:stretch>
            <a:fillRect/>
          </a:stretch>
        </p:blipFill>
        <p:spPr>
          <a:xfrm>
            <a:off x="525382" y="1038422"/>
            <a:ext cx="10903936" cy="2017294"/>
          </a:xfrm>
          <a:prstGeom prst="rect">
            <a:avLst/>
          </a:prstGeom>
        </p:spPr>
      </p:pic>
    </p:spTree>
    <p:extLst>
      <p:ext uri="{BB962C8B-B14F-4D97-AF65-F5344CB8AC3E}">
        <p14:creationId xmlns:p14="http://schemas.microsoft.com/office/powerpoint/2010/main" val="889921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unrecommend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BMW</a:t>
            </a:r>
          </a:p>
        </p:txBody>
      </p:sp>
    </p:spTree>
    <p:extLst>
      <p:ext uri="{BB962C8B-B14F-4D97-AF65-F5344CB8AC3E}">
        <p14:creationId xmlns:p14="http://schemas.microsoft.com/office/powerpoint/2010/main" val="1351430226"/>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19C60F43-0247-4550-A16F-0D905E5E5A5B}"/>
              </a:ext>
            </a:extLst>
          </p:cNvPr>
          <p:cNvPicPr>
            <a:picLocks noChangeAspect="1"/>
          </p:cNvPicPr>
          <p:nvPr/>
        </p:nvPicPr>
        <p:blipFill>
          <a:blip r:embed="rId3"/>
          <a:stretch>
            <a:fillRect/>
          </a:stretch>
        </p:blipFill>
        <p:spPr>
          <a:xfrm>
            <a:off x="669703" y="957804"/>
            <a:ext cx="7969343" cy="3648920"/>
          </a:xfrm>
          <a:prstGeom prst="rect">
            <a:avLst/>
          </a:prstGeom>
        </p:spPr>
      </p:pic>
    </p:spTree>
    <p:extLst>
      <p:ext uri="{BB962C8B-B14F-4D97-AF65-F5344CB8AC3E}">
        <p14:creationId xmlns:p14="http://schemas.microsoft.com/office/powerpoint/2010/main" val="278380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5CDAB767-1232-4969-BC6B-E175E8C37702}"/>
              </a:ext>
            </a:extLst>
          </p:cNvPr>
          <p:cNvPicPr>
            <a:picLocks noChangeAspect="1"/>
          </p:cNvPicPr>
          <p:nvPr/>
        </p:nvPicPr>
        <p:blipFill>
          <a:blip r:embed="rId3"/>
          <a:stretch>
            <a:fillRect/>
          </a:stretch>
        </p:blipFill>
        <p:spPr>
          <a:xfrm>
            <a:off x="551038" y="1035209"/>
            <a:ext cx="8805050" cy="2772861"/>
          </a:xfrm>
          <a:prstGeom prst="rect">
            <a:avLst/>
          </a:prstGeom>
        </p:spPr>
      </p:pic>
      <p:pic>
        <p:nvPicPr>
          <p:cNvPr id="6" name="Picture 5">
            <a:extLst>
              <a:ext uri="{FF2B5EF4-FFF2-40B4-BE49-F238E27FC236}">
                <a16:creationId xmlns:a16="http://schemas.microsoft.com/office/drawing/2014/main" id="{653AD312-7A79-41EE-80A9-C69D17B4E649}"/>
              </a:ext>
            </a:extLst>
          </p:cNvPr>
          <p:cNvPicPr>
            <a:picLocks noChangeAspect="1"/>
          </p:cNvPicPr>
          <p:nvPr/>
        </p:nvPicPr>
        <p:blipFill>
          <a:blip r:embed="rId4"/>
          <a:stretch>
            <a:fillRect/>
          </a:stretch>
        </p:blipFill>
        <p:spPr>
          <a:xfrm>
            <a:off x="551038" y="3992666"/>
            <a:ext cx="11244572" cy="984447"/>
          </a:xfrm>
          <a:prstGeom prst="rect">
            <a:avLst/>
          </a:prstGeom>
        </p:spPr>
      </p:pic>
    </p:spTree>
    <p:extLst>
      <p:ext uri="{BB962C8B-B14F-4D97-AF65-F5344CB8AC3E}">
        <p14:creationId xmlns:p14="http://schemas.microsoft.com/office/powerpoint/2010/main" val="3424584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6613" y="6356350"/>
            <a:ext cx="7032172" cy="365125"/>
          </a:xfrm>
        </p:spPr>
        <p:txBody>
          <a:bodyPr vert="horz" lIns="91440" tIns="45720" rIns="91440" bIns="45720" rtlCol="0" anchor="ctr">
            <a:normAutofit/>
          </a:bodyPr>
          <a:lstStyle/>
          <a:p>
            <a:pPr lvl="0">
              <a:spcAft>
                <a:spcPts val="600"/>
              </a:spcAft>
            </a:pPr>
            <a:r>
              <a:rPr lang="en-US" kern="1200" noProof="0">
                <a:solidFill>
                  <a:schemeClr val="tx1">
                    <a:tint val="75000"/>
                  </a:schemeClr>
                </a:solidFill>
                <a:latin typeface="+mn-lt"/>
                <a:ea typeface="+mn-ea"/>
                <a:cs typeface="+mn-cs"/>
              </a:rPr>
              <a:t>This presentation and its content are confidential and owned by AE.</a:t>
            </a:r>
          </a:p>
        </p:txBody>
      </p:sp>
      <p:sp>
        <p:nvSpPr>
          <p:cNvPr id="5" name="Slide Number Placeholder 4"/>
          <p:cNvSpPr>
            <a:spLocks noGrp="1"/>
          </p:cNvSpPr>
          <p:nvPr>
            <p:ph type="sldNum" sz="quarter" idx="12"/>
          </p:nvPr>
        </p:nvSpPr>
        <p:spPr>
          <a:xfrm>
            <a:off x="11310257" y="6356350"/>
            <a:ext cx="560009" cy="365125"/>
          </a:xfrm>
        </p:spPr>
        <p:txBody>
          <a:bodyPr vert="horz" lIns="91440" tIns="45720" rIns="91440" bIns="45720" rtlCol="0" anchor="ctr">
            <a:normAutofit/>
          </a:bodyPr>
          <a:lstStyle/>
          <a:p>
            <a:pPr lvl="0" algn="r">
              <a:spcAft>
                <a:spcPts val="600"/>
              </a:spcAft>
            </a:pPr>
            <a:fld id="{D41FD555-2F82-9747-928C-A3E63261FF2A}" type="slidenum">
              <a:rPr lang="en-US" noProof="0" smtClean="0"/>
              <a:pPr lvl="0" algn="r">
                <a:spcAft>
                  <a:spcPts val="600"/>
                </a:spcAft>
              </a:pPr>
              <a:t>7</a:t>
            </a:fld>
            <a:endParaRPr lang="en-US" noProof="0"/>
          </a:p>
        </p:txBody>
      </p:sp>
      <p:pic>
        <p:nvPicPr>
          <p:cNvPr id="3" name="Picture 2">
            <a:extLst>
              <a:ext uri="{FF2B5EF4-FFF2-40B4-BE49-F238E27FC236}">
                <a16:creationId xmlns:a16="http://schemas.microsoft.com/office/drawing/2014/main" id="{C124B70E-CC99-4103-8A09-4309DD2B489D}"/>
              </a:ext>
            </a:extLst>
          </p:cNvPr>
          <p:cNvPicPr>
            <a:picLocks noChangeAspect="1"/>
          </p:cNvPicPr>
          <p:nvPr/>
        </p:nvPicPr>
        <p:blipFill>
          <a:blip r:embed="rId2"/>
          <a:stretch>
            <a:fillRect/>
          </a:stretch>
        </p:blipFill>
        <p:spPr>
          <a:xfrm>
            <a:off x="1270534" y="232959"/>
            <a:ext cx="9310983" cy="6123391"/>
          </a:xfrm>
          <a:prstGeom prst="rect">
            <a:avLst/>
          </a:prstGeom>
        </p:spPr>
      </p:pic>
    </p:spTree>
    <p:extLst>
      <p:ext uri="{BB962C8B-B14F-4D97-AF65-F5344CB8AC3E}">
        <p14:creationId xmlns:p14="http://schemas.microsoft.com/office/powerpoint/2010/main" val="32877426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Replace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by</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CarList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a:ln>
                  <a:noFill/>
                </a:ln>
                <a:effectLst/>
                <a:uLnTx/>
                <a:uFillTx/>
                <a:latin typeface="Calibri Light" panose="020F0302020204030204"/>
                <a:ea typeface="+mn-ea"/>
                <a:cs typeface="+mn-cs"/>
              </a:rPr>
              <a:t>component</a:t>
            </a:r>
          </a:p>
        </p:txBody>
      </p:sp>
    </p:spTree>
    <p:extLst>
      <p:ext uri="{BB962C8B-B14F-4D97-AF65-F5344CB8AC3E}">
        <p14:creationId xmlns:p14="http://schemas.microsoft.com/office/powerpoint/2010/main" val="1821878405"/>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51023C68-C6F1-42BF-9B39-3A36B815F437}"/>
              </a:ext>
            </a:extLst>
          </p:cNvPr>
          <p:cNvPicPr>
            <a:picLocks noChangeAspect="1"/>
          </p:cNvPicPr>
          <p:nvPr/>
        </p:nvPicPr>
        <p:blipFill>
          <a:blip r:embed="rId3"/>
          <a:stretch>
            <a:fillRect/>
          </a:stretch>
        </p:blipFill>
        <p:spPr>
          <a:xfrm>
            <a:off x="538101" y="850612"/>
            <a:ext cx="8721645" cy="5476647"/>
          </a:xfrm>
          <a:prstGeom prst="rect">
            <a:avLst/>
          </a:prstGeom>
        </p:spPr>
      </p:pic>
    </p:spTree>
    <p:extLst>
      <p:ext uri="{BB962C8B-B14F-4D97-AF65-F5344CB8AC3E}">
        <p14:creationId xmlns:p14="http://schemas.microsoft.com/office/powerpoint/2010/main" val="12122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D5FD8AA-894B-4FF3-AD9C-7C7E29DCA6A7}"/>
              </a:ext>
            </a:extLst>
          </p:cNvPr>
          <p:cNvPicPr>
            <a:picLocks noChangeAspect="1"/>
          </p:cNvPicPr>
          <p:nvPr/>
        </p:nvPicPr>
        <p:blipFill>
          <a:blip r:embed="rId3"/>
          <a:stretch>
            <a:fillRect/>
          </a:stretch>
        </p:blipFill>
        <p:spPr>
          <a:xfrm>
            <a:off x="590791" y="989572"/>
            <a:ext cx="8733422" cy="4878856"/>
          </a:xfrm>
          <a:prstGeom prst="rect">
            <a:avLst/>
          </a:prstGeom>
        </p:spPr>
      </p:pic>
    </p:spTree>
    <p:extLst>
      <p:ext uri="{BB962C8B-B14F-4D97-AF65-F5344CB8AC3E}">
        <p14:creationId xmlns:p14="http://schemas.microsoft.com/office/powerpoint/2010/main" val="2645819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Chair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endParaRPr lang="nl-BE" sz="4800" b="1"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Add a </a:t>
            </a:r>
            <a:r>
              <a:rPr lang="en-US" sz="2800" b="1" dirty="0" err="1">
                <a:solidFill>
                  <a:schemeClr val="bg1"/>
                </a:solidFill>
                <a:latin typeface="Calibri Light" panose="020F0302020204030204"/>
              </a:rPr>
              <a:t>DropZone</a:t>
            </a:r>
            <a:r>
              <a:rPr lang="en-US" sz="2800" b="1" dirty="0">
                <a:solidFill>
                  <a:prstClr val="black"/>
                </a:solidFill>
                <a:latin typeface="Calibri Light" panose="020F0302020204030204"/>
              </a:rPr>
              <a:t> component</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Show list of files that are uploaded</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Call the </a:t>
            </a:r>
            <a:r>
              <a:rPr lang="en-US" sz="2800" b="1" dirty="0" err="1">
                <a:solidFill>
                  <a:schemeClr val="bg1"/>
                </a:solidFill>
                <a:latin typeface="Calibri Light" panose="020F0302020204030204"/>
              </a:rPr>
              <a:t>GoogleVisionApi</a:t>
            </a:r>
            <a:r>
              <a:rPr lang="en-US" sz="2800" b="1" dirty="0">
                <a:solidFill>
                  <a:prstClr val="black"/>
                </a:solidFill>
                <a:latin typeface="Calibri Light" panose="020F0302020204030204"/>
              </a:rPr>
              <a:t> to determine characteristics</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Provide user feedback about loading and result API-call</a:t>
            </a:r>
          </a:p>
        </p:txBody>
      </p:sp>
    </p:spTree>
    <p:extLst>
      <p:ext uri="{BB962C8B-B14F-4D97-AF65-F5344CB8AC3E}">
        <p14:creationId xmlns:p14="http://schemas.microsoft.com/office/powerpoint/2010/main" val="3481628638"/>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EXTRA </a:t>
            </a:r>
            <a:r>
              <a:rPr lang="nl-BE" b="1" dirty="0" err="1">
                <a:solidFill>
                  <a:srgbClr val="EE7200"/>
                </a:solidFill>
              </a:rPr>
              <a:t>EXTRA</a:t>
            </a:r>
            <a:r>
              <a:rPr lang="nl-BE" b="1" dirty="0">
                <a:solidFill>
                  <a:srgbClr val="EE7200"/>
                </a:solidFill>
              </a:rPr>
              <a:t>!</a:t>
            </a:r>
            <a:endParaRPr lang="en-US" dirty="0"/>
          </a:p>
        </p:txBody>
      </p:sp>
    </p:spTree>
    <p:extLst>
      <p:ext uri="{BB962C8B-B14F-4D97-AF65-F5344CB8AC3E}">
        <p14:creationId xmlns:p14="http://schemas.microsoft.com/office/powerpoint/2010/main" val="8928585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1C8C4-3E57-4C9C-9665-10A9F78381AA}"/>
              </a:ext>
            </a:extLst>
          </p:cNvPr>
          <p:cNvSpPr>
            <a:spLocks noGrp="1"/>
          </p:cNvSpPr>
          <p:nvPr>
            <p:ph type="title"/>
          </p:nvPr>
        </p:nvSpPr>
        <p:spPr/>
        <p:txBody>
          <a:bodyPr/>
          <a:lstStyle/>
          <a:p>
            <a:endParaRPr lang="nl-BE"/>
          </a:p>
        </p:txBody>
      </p:sp>
      <p:pic>
        <p:nvPicPr>
          <p:cNvPr id="2052" name="Picture 4" descr="Futurama Fry meme">
            <a:extLst>
              <a:ext uri="{FF2B5EF4-FFF2-40B4-BE49-F238E27FC236}">
                <a16:creationId xmlns:a16="http://schemas.microsoft.com/office/drawing/2014/main" id="{AACA5F6F-6B45-4565-BF0D-9AB5413BE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271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normAutofit/>
          </a:bodyPr>
          <a:lstStyle/>
          <a:p>
            <a:r>
              <a:rPr lang="nl-BE" dirty="0" err="1"/>
              <a:t>Interesting</a:t>
            </a:r>
            <a:r>
              <a:rPr lang="nl-BE" dirty="0"/>
              <a:t> links</a:t>
            </a:r>
          </a:p>
        </p:txBody>
      </p:sp>
      <p:sp>
        <p:nvSpPr>
          <p:cNvPr id="2" name="Content Placeholder 1"/>
          <p:cNvSpPr>
            <a:spLocks noGrp="1"/>
          </p:cNvSpPr>
          <p:nvPr>
            <p:ph idx="1"/>
          </p:nvPr>
        </p:nvSpPr>
        <p:spPr/>
        <p:txBody>
          <a:bodyPr/>
          <a:lstStyle/>
          <a:p>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7" name="Slide Number Placeholder 3"/>
          <p:cNvSpPr txBox="1">
            <a:spLocks/>
          </p:cNvSpPr>
          <p:nvPr/>
        </p:nvSpPr>
        <p:spPr>
          <a:xfrm>
            <a:off x="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1FD555-2F82-9747-928C-A3E63261FF2A}" type="slidenum">
              <a:rPr lang="en-US" smtClean="0"/>
              <a:pPr/>
              <a:t>76</a:t>
            </a:fld>
            <a:endParaRPr lang="en-US"/>
          </a:p>
        </p:txBody>
      </p:sp>
    </p:spTree>
    <p:extLst>
      <p:ext uri="{BB962C8B-B14F-4D97-AF65-F5344CB8AC3E}">
        <p14:creationId xmlns:p14="http://schemas.microsoft.com/office/powerpoint/2010/main" val="377366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8</a:t>
            </a:fld>
            <a:endParaRPr lang="en-US"/>
          </a:p>
        </p:txBody>
      </p:sp>
      <p:grpSp>
        <p:nvGrpSpPr>
          <p:cNvPr id="3" name="Group 2">
            <a:extLst>
              <a:ext uri="{FF2B5EF4-FFF2-40B4-BE49-F238E27FC236}">
                <a16:creationId xmlns:a16="http://schemas.microsoft.com/office/drawing/2014/main" id="{5A5E47C0-F4EF-4C77-8E7E-F80739486B97}"/>
              </a:ext>
            </a:extLst>
          </p:cNvPr>
          <p:cNvGrpSpPr/>
          <p:nvPr/>
        </p:nvGrpSpPr>
        <p:grpSpPr>
          <a:xfrm>
            <a:off x="1437969" y="500690"/>
            <a:ext cx="9316062" cy="5240126"/>
            <a:chOff x="1439929" y="470471"/>
            <a:chExt cx="4656071" cy="2836237"/>
          </a:xfrm>
        </p:grpSpPr>
        <p:sp>
          <p:nvSpPr>
            <p:cNvPr id="6" name="Rectangle 5">
              <a:extLst>
                <a:ext uri="{FF2B5EF4-FFF2-40B4-BE49-F238E27FC236}">
                  <a16:creationId xmlns:a16="http://schemas.microsoft.com/office/drawing/2014/main" id="{D1B5F6B4-1368-4F1D-AD06-703905D07C8A}"/>
                </a:ext>
              </a:extLst>
            </p:cNvPr>
            <p:cNvSpPr/>
            <p:nvPr/>
          </p:nvSpPr>
          <p:spPr>
            <a:xfrm>
              <a:off x="231338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Technisch</a:t>
              </a:r>
            </a:p>
          </p:txBody>
        </p:sp>
        <p:sp>
          <p:nvSpPr>
            <p:cNvPr id="7" name="Rectangle 6">
              <a:extLst>
                <a:ext uri="{FF2B5EF4-FFF2-40B4-BE49-F238E27FC236}">
                  <a16:creationId xmlns:a16="http://schemas.microsoft.com/office/drawing/2014/main" id="{538E6919-CA94-45ED-984A-29270F700D73}"/>
                </a:ext>
              </a:extLst>
            </p:cNvPr>
            <p:cNvSpPr/>
            <p:nvPr/>
          </p:nvSpPr>
          <p:spPr>
            <a:xfrm>
              <a:off x="427165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Business / Functioneel</a:t>
              </a:r>
            </a:p>
          </p:txBody>
        </p:sp>
        <p:sp>
          <p:nvSpPr>
            <p:cNvPr id="8" name="Rectangle 7">
              <a:extLst>
                <a:ext uri="{FF2B5EF4-FFF2-40B4-BE49-F238E27FC236}">
                  <a16:creationId xmlns:a16="http://schemas.microsoft.com/office/drawing/2014/main" id="{6E77C0A6-0E0F-4197-8C33-73A884290591}"/>
                </a:ext>
              </a:extLst>
            </p:cNvPr>
            <p:cNvSpPr/>
            <p:nvPr/>
          </p:nvSpPr>
          <p:spPr>
            <a:xfrm>
              <a:off x="2313386" y="478555"/>
              <a:ext cx="3782613" cy="934040"/>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Human </a:t>
              </a:r>
              <a:r>
                <a:rPr lang="nl-BE" sz="2400" err="1">
                  <a:solidFill>
                    <a:schemeClr val="tx1"/>
                  </a:solidFill>
                </a:rPr>
                <a:t>interaction</a:t>
              </a:r>
              <a:endParaRPr lang="nl-BE" sz="2400">
                <a:solidFill>
                  <a:schemeClr val="tx1"/>
                </a:solidFill>
              </a:endParaRPr>
            </a:p>
          </p:txBody>
        </p:sp>
        <p:sp>
          <p:nvSpPr>
            <p:cNvPr id="9" name="Rectangle 8">
              <a:extLst>
                <a:ext uri="{FF2B5EF4-FFF2-40B4-BE49-F238E27FC236}">
                  <a16:creationId xmlns:a16="http://schemas.microsoft.com/office/drawing/2014/main" id="{56C5269B-7A8A-418D-8C0C-E2F412FB1DD1}"/>
                </a:ext>
              </a:extLst>
            </p:cNvPr>
            <p:cNvSpPr/>
            <p:nvPr/>
          </p:nvSpPr>
          <p:spPr>
            <a:xfrm>
              <a:off x="2588480" y="895071"/>
              <a:ext cx="1498996"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FEE</a:t>
              </a:r>
            </a:p>
          </p:txBody>
        </p:sp>
        <p:sp>
          <p:nvSpPr>
            <p:cNvPr id="10" name="Rectangle 9">
              <a:extLst>
                <a:ext uri="{FF2B5EF4-FFF2-40B4-BE49-F238E27FC236}">
                  <a16:creationId xmlns:a16="http://schemas.microsoft.com/office/drawing/2014/main" id="{72A46564-DE53-4EBF-8618-EA349D0F6F44}"/>
                </a:ext>
              </a:extLst>
            </p:cNvPr>
            <p:cNvSpPr/>
            <p:nvPr/>
          </p:nvSpPr>
          <p:spPr>
            <a:xfrm>
              <a:off x="4340926" y="895071"/>
              <a:ext cx="1498996"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UX</a:t>
              </a:r>
            </a:p>
          </p:txBody>
        </p:sp>
        <p:sp>
          <p:nvSpPr>
            <p:cNvPr id="11" name="Rectangle 10">
              <a:extLst>
                <a:ext uri="{FF2B5EF4-FFF2-40B4-BE49-F238E27FC236}">
                  <a16:creationId xmlns:a16="http://schemas.microsoft.com/office/drawing/2014/main" id="{A2A418C1-5D4A-449E-B1AE-21CFA997A2F2}"/>
                </a:ext>
              </a:extLst>
            </p:cNvPr>
            <p:cNvSpPr/>
            <p:nvPr/>
          </p:nvSpPr>
          <p:spPr>
            <a:xfrm>
              <a:off x="1439929" y="470471"/>
              <a:ext cx="732853" cy="2836236"/>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PM</a:t>
              </a:r>
            </a:p>
          </p:txBody>
        </p:sp>
        <p:sp>
          <p:nvSpPr>
            <p:cNvPr id="12" name="Rectangle 11">
              <a:extLst>
                <a:ext uri="{FF2B5EF4-FFF2-40B4-BE49-F238E27FC236}">
                  <a16:creationId xmlns:a16="http://schemas.microsoft.com/office/drawing/2014/main" id="{9877559A-8075-41B1-BA68-16BC6875DE0B}"/>
                </a:ext>
              </a:extLst>
            </p:cNvPr>
            <p:cNvSpPr/>
            <p:nvPr/>
          </p:nvSpPr>
          <p:spPr>
            <a:xfrm>
              <a:off x="2474444" y="2775981"/>
              <a:ext cx="677954"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Java</a:t>
              </a:r>
            </a:p>
          </p:txBody>
        </p:sp>
        <p:sp>
          <p:nvSpPr>
            <p:cNvPr id="13" name="Rectangle 12">
              <a:extLst>
                <a:ext uri="{FF2B5EF4-FFF2-40B4-BE49-F238E27FC236}">
                  <a16:creationId xmlns:a16="http://schemas.microsoft.com/office/drawing/2014/main" id="{81739269-F68C-49DB-8F8C-23D8F5CD5E90}"/>
                </a:ext>
              </a:extLst>
            </p:cNvPr>
            <p:cNvSpPr/>
            <p:nvPr/>
          </p:nvSpPr>
          <p:spPr>
            <a:xfrm>
              <a:off x="3293002" y="2775982"/>
              <a:ext cx="677954"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.NET</a:t>
              </a:r>
            </a:p>
          </p:txBody>
        </p:sp>
      </p:grpSp>
    </p:spTree>
    <p:extLst>
      <p:ext uri="{BB962C8B-B14F-4D97-AF65-F5344CB8AC3E}">
        <p14:creationId xmlns:p14="http://schemas.microsoft.com/office/powerpoint/2010/main" val="161051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183572931"/>
              </p:ext>
            </p:extLst>
          </p:nvPr>
        </p:nvGraphicFramePr>
        <p:xfrm>
          <a:off x="2040082" y="1587992"/>
          <a:ext cx="811183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9</a:t>
            </a:fld>
            <a:endParaRPr lang="en-US"/>
          </a:p>
        </p:txBody>
      </p:sp>
      <p:sp>
        <p:nvSpPr>
          <p:cNvPr id="8" name="Title 1">
            <a:extLst>
              <a:ext uri="{FF2B5EF4-FFF2-40B4-BE49-F238E27FC236}">
                <a16:creationId xmlns:a16="http://schemas.microsoft.com/office/drawing/2014/main" id="{22C48550-2D37-4AA5-B9C8-9070268CFA9A}"/>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t>FEE Core Team</a:t>
            </a:r>
          </a:p>
        </p:txBody>
      </p:sp>
    </p:spTree>
    <p:extLst>
      <p:ext uri="{BB962C8B-B14F-4D97-AF65-F5344CB8AC3E}">
        <p14:creationId xmlns:p14="http://schemas.microsoft.com/office/powerpoint/2010/main" val="2696506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solidFill>
          <a:prstDash val="lgDash"/>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spPr>
      <a:bodyPr vert="horz" lIns="91440" tIns="45720" rIns="91440" bIns="45720" rtlCol="0" anchor="ctr">
        <a:normAutofit/>
      </a:bodyPr>
      <a:lstStyle>
        <a:defPPr algn="l">
          <a:defRPr sz="2500" b="1"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BE3FF3E42F0B7498A9F30B196D68980" ma:contentTypeVersion="2" ma:contentTypeDescription="Create a new document." ma:contentTypeScope="" ma:versionID="64b6e23b4f76ab3e4762780ff7e82b3c">
  <xsd:schema xmlns:xsd="http://www.w3.org/2001/XMLSchema" xmlns:xs="http://www.w3.org/2001/XMLSchema" xmlns:p="http://schemas.microsoft.com/office/2006/metadata/properties" xmlns:ns2="1b2b2d5b-784d-44f4-9862-e288ce04f327" targetNamespace="http://schemas.microsoft.com/office/2006/metadata/properties" ma:root="true" ma:fieldsID="bc4c6314795f4d4c5286d1406630fb18" ns2:_="">
    <xsd:import namespace="1b2b2d5b-784d-44f4-9862-e288ce04f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b2d5b-784d-44f4-9862-e288ce04f32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BF042D-1E7D-404A-8E0D-9A9311224C3E}">
  <ds:schemaRefs>
    <ds:schemaRef ds:uri="http://schemas.microsoft.com/sharepoint/v3/contenttype/forms"/>
  </ds:schemaRefs>
</ds:datastoreItem>
</file>

<file path=customXml/itemProps2.xml><?xml version="1.0" encoding="utf-8"?>
<ds:datastoreItem xmlns:ds="http://schemas.openxmlformats.org/officeDocument/2006/customXml" ds:itemID="{955153EF-F35D-46D2-93A7-599975960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b2d5b-784d-44f4-9862-e288ce04f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E26F5A-1A81-4339-B86B-B815C0E19083}">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http://purl.org/dc/elements/1.1/"/>
    <ds:schemaRef ds:uri="1b2b2d5b-784d-44f4-9862-e288ce04f327"/>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4468</TotalTime>
  <Words>3025</Words>
  <Application>Microsoft Office PowerPoint</Application>
  <PresentationFormat>Widescreen</PresentationFormat>
  <Paragraphs>527</Paragraphs>
  <Slides>76</Slides>
  <Notes>51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76</vt:i4>
      </vt:variant>
    </vt:vector>
  </HeadingPairs>
  <TitlesOfParts>
    <vt:vector size="84" baseType="lpstr">
      <vt:lpstr>cookies&amp;milk</vt:lpstr>
      <vt:lpstr>Arial</vt:lpstr>
      <vt:lpstr>Trebuchet MS</vt:lpstr>
      <vt:lpstr>Calibri Light</vt:lpstr>
      <vt:lpstr>Mindmonkey</vt:lpstr>
      <vt:lpstr>Calibri</vt:lpstr>
      <vt:lpstr>Consolas</vt:lpstr>
      <vt:lpstr>Office Theme</vt:lpstr>
      <vt:lpstr>Introduction to  front end engineering</vt:lpstr>
      <vt:lpstr>Agenda</vt:lpstr>
      <vt:lpstr>PowerPoint Presentation</vt:lpstr>
      <vt:lpstr>Front End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 End Technologies</vt:lpstr>
      <vt:lpstr>Front End Architecture</vt:lpstr>
      <vt:lpstr>PowerPoint Presentation</vt:lpstr>
      <vt:lpstr>PowerPoint Presentation</vt:lpstr>
      <vt:lpstr>PowerPoint Presentation</vt:lpstr>
      <vt:lpstr>JavaScript - history</vt:lpstr>
      <vt:lpstr>JavaScript - history</vt:lpstr>
      <vt:lpstr>Transpilers</vt:lpstr>
      <vt:lpstr>PowerPoint Presentation</vt:lpstr>
      <vt:lpstr>PowerPoint Presentation</vt:lpstr>
      <vt:lpstr>PowerPoint Presentation</vt:lpstr>
      <vt:lpstr>PowerPoint Presentation</vt:lpstr>
      <vt:lpstr>PowerPoint Presentation</vt:lpstr>
      <vt:lpstr>Google Trends</vt:lpstr>
      <vt:lpstr>NPM Trends</vt:lpstr>
      <vt:lpstr>GitHub stars</vt:lpstr>
      <vt:lpstr>Frameworks vs. libraries</vt:lpstr>
      <vt:lpstr>PowerPoint Presentation</vt:lpstr>
      <vt:lpstr>Component Design</vt:lpstr>
      <vt:lpstr>Component Design</vt:lpstr>
      <vt:lpstr>Benefits of component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Chrome Dev Tools</vt:lpstr>
      <vt:lpstr>Vue dev tools</vt:lpstr>
      <vt:lpstr>PowerPoint Presentation</vt:lpstr>
      <vt:lpstr>Demo</vt:lpstr>
      <vt:lpstr>Mockups</vt:lpstr>
      <vt:lpstr>Implementation</vt:lpstr>
      <vt:lpstr>PowerPoint Presentation</vt:lpstr>
      <vt:lpstr>Git</vt:lpstr>
      <vt:lpstr>PowerPoint Presentation</vt:lpstr>
      <vt:lpstr>Bike Quest – Exercise 1</vt:lpstr>
      <vt:lpstr>PowerPoint Presentation</vt:lpstr>
      <vt:lpstr>Bike Quest – Exercise 2</vt:lpstr>
      <vt:lpstr>PowerPoint Presentation</vt:lpstr>
      <vt:lpstr>PowerPoint Presentation</vt:lpstr>
      <vt:lpstr>Bike Quest – Exercise 3</vt:lpstr>
      <vt:lpstr>PowerPoint Presentation</vt:lpstr>
      <vt:lpstr>Bike Quest – Exercise 4</vt:lpstr>
      <vt:lpstr>PowerPoint Presentation</vt:lpstr>
      <vt:lpstr>PowerPoint Presentation</vt:lpstr>
      <vt:lpstr>PowerPoint Presentation</vt:lpstr>
      <vt:lpstr>Car Quest – Exercise 1</vt:lpstr>
      <vt:lpstr>PowerPoint Presentation</vt:lpstr>
      <vt:lpstr>PowerPoint Presentation</vt:lpstr>
      <vt:lpstr>Car Quest – Exercise 2</vt:lpstr>
      <vt:lpstr>PowerPoint Presentation</vt:lpstr>
      <vt:lpstr>Car Quest – Exercise 3</vt:lpstr>
      <vt:lpstr>PowerPoint Presentation</vt:lpstr>
      <vt:lpstr>PowerPoint Presentation</vt:lpstr>
      <vt:lpstr>Car Quest – Exercise 4</vt:lpstr>
      <vt:lpstr>PowerPoint Presentation</vt:lpstr>
      <vt:lpstr>PowerPoint Presentation</vt:lpstr>
      <vt:lpstr>Chair Quest – Exercise</vt:lpstr>
      <vt:lpstr>PowerPoint Presentation</vt:lpstr>
      <vt:lpstr>PowerPoint Presentation</vt:lpstr>
      <vt:lpstr>Interesting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 Verraest</dc:creator>
  <cp:lastModifiedBy>Ayla Cremmery</cp:lastModifiedBy>
  <cp:revision>602</cp:revision>
  <cp:lastPrinted>2017-05-18T07:50:42Z</cp:lastPrinted>
  <dcterms:created xsi:type="dcterms:W3CDTF">2017-01-23T13:42:14Z</dcterms:created>
  <dcterms:modified xsi:type="dcterms:W3CDTF">2019-09-16T16:20:12Z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0x0101001BE3FF3E42F0B7498A9F30B196D68980</vt:lpwstr>
  </property>
</Properties>
</file>